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9" r:id="rId3"/>
    <p:sldId id="262" r:id="rId4"/>
    <p:sldId id="283" r:id="rId5"/>
    <p:sldId id="312" r:id="rId6"/>
    <p:sldId id="314" r:id="rId7"/>
    <p:sldId id="290" r:id="rId8"/>
    <p:sldId id="313" r:id="rId9"/>
    <p:sldId id="315" r:id="rId10"/>
    <p:sldId id="289" r:id="rId11"/>
    <p:sldId id="316" r:id="rId12"/>
    <p:sldId id="318" r:id="rId13"/>
    <p:sldId id="319" r:id="rId14"/>
    <p:sldId id="291" r:id="rId15"/>
    <p:sldId id="320" r:id="rId16"/>
    <p:sldId id="321" r:id="rId17"/>
    <p:sldId id="322" r:id="rId18"/>
    <p:sldId id="330"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8031"/>
    <a:srgbClr val="999999"/>
    <a:srgbClr val="B7B7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26" autoAdjust="0"/>
    <p:restoredTop sz="94660"/>
  </p:normalViewPr>
  <p:slideViewPr>
    <p:cSldViewPr>
      <p:cViewPr varScale="1">
        <p:scale>
          <a:sx n="68" d="100"/>
          <a:sy n="68" d="100"/>
        </p:scale>
        <p:origin x="13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B1414E-24EB-45D6-BD7E-1BF2CBE9870D}" type="datetimeFigureOut">
              <a:rPr lang="nl-NL" smtClean="0"/>
              <a:pPr/>
              <a:t>7-12-2018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5654CD-B3A8-44B7-BE78-124C1BB9D7E3}"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025654CD-B3A8-44B7-BE78-124C1BB9D7E3}" type="slidenum">
              <a:rPr lang="nl-NL" smtClean="0"/>
              <a:pPr/>
              <a:t>2</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p:nvPr/>
        </p:nvSpPr>
        <p:spPr>
          <a:xfrm>
            <a:off x="218926" y="-12899"/>
            <a:ext cx="5276875" cy="688943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0" name="Shape 10"/>
          <p:cNvSpPr/>
          <p:nvPr/>
        </p:nvSpPr>
        <p:spPr>
          <a:xfrm>
            <a:off x="-9674" y="-12899"/>
            <a:ext cx="5276875" cy="688943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11" name="Shape 11"/>
          <p:cNvSpPr txBox="1">
            <a:spLocks noGrp="1"/>
          </p:cNvSpPr>
          <p:nvPr>
            <p:ph type="ctrTitle"/>
          </p:nvPr>
        </p:nvSpPr>
        <p:spPr>
          <a:xfrm>
            <a:off x="648300" y="4539401"/>
            <a:ext cx="3530700" cy="1575999"/>
          </a:xfrm>
          <a:prstGeom prst="rect">
            <a:avLst/>
          </a:prstGeom>
        </p:spPr>
        <p:txBody>
          <a:bodyPr lIns="91425" tIns="91425" rIns="91425" bIns="91425" anchor="b" anchorCtr="0"/>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a:r>
              <a:rPr lang="nl-NL" smtClean="0"/>
              <a:t>Klik om de stijl te bewerken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aption">
    <p:spTree>
      <p:nvGrpSpPr>
        <p:cNvPr id="1" name="Shape 53"/>
        <p:cNvGrpSpPr/>
        <p:nvPr/>
      </p:nvGrpSpPr>
      <p:grpSpPr>
        <a:xfrm>
          <a:off x="0" y="0"/>
          <a:ext cx="0" cy="0"/>
          <a:chOff x="0" y="0"/>
          <a:chExt cx="0" cy="0"/>
        </a:xfrm>
      </p:grpSpPr>
      <p:sp>
        <p:nvSpPr>
          <p:cNvPr id="54" name="Shape 54"/>
          <p:cNvSpPr/>
          <p:nvPr/>
        </p:nvSpPr>
        <p:spPr>
          <a:xfrm>
            <a:off x="22860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55" name="Shape 55"/>
          <p:cNvSpPr/>
          <p:nvPr/>
        </p:nvSpPr>
        <p:spPr>
          <a:xfrm>
            <a:off x="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56" name="Shape 56"/>
          <p:cNvSpPr txBox="1">
            <a:spLocks noGrp="1"/>
          </p:cNvSpPr>
          <p:nvPr>
            <p:ph type="body" idx="1"/>
          </p:nvPr>
        </p:nvSpPr>
        <p:spPr>
          <a:xfrm>
            <a:off x="841001" y="5367067"/>
            <a:ext cx="7845899" cy="692799"/>
          </a:xfrm>
          <a:prstGeom prst="rect">
            <a:avLst/>
          </a:prstGeom>
        </p:spPr>
        <p:txBody>
          <a:bodyPr lIns="91425" tIns="91425" rIns="91425" bIns="91425" anchor="b" anchorCtr="0"/>
          <a:lstStyle>
            <a:lvl1pPr lvl="0">
              <a:spcBef>
                <a:spcPts val="360"/>
              </a:spcBef>
              <a:buSzPct val="100000"/>
              <a:buNone/>
              <a:defRPr sz="1200"/>
            </a:lvl1pPr>
          </a:lstStyle>
          <a:p>
            <a:pPr lvl="0"/>
            <a:r>
              <a:rPr lang="nl-NL" smtClean="0"/>
              <a:t>Klik om de modelstijlen te bewerken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Leeg">
    <p:spTree>
      <p:nvGrpSpPr>
        <p:cNvPr id="1" name="Shape 57"/>
        <p:cNvGrpSpPr/>
        <p:nvPr/>
      </p:nvGrpSpPr>
      <p:grpSpPr>
        <a:xfrm>
          <a:off x="0" y="0"/>
          <a:ext cx="0" cy="0"/>
          <a:chOff x="0" y="0"/>
          <a:chExt cx="0" cy="0"/>
        </a:xfrm>
      </p:grpSpPr>
      <p:sp>
        <p:nvSpPr>
          <p:cNvPr id="58" name="Shape 58"/>
          <p:cNvSpPr/>
          <p:nvPr/>
        </p:nvSpPr>
        <p:spPr>
          <a:xfrm>
            <a:off x="22860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59" name="Shape 59"/>
          <p:cNvSpPr/>
          <p:nvPr/>
        </p:nvSpPr>
        <p:spPr>
          <a:xfrm>
            <a:off x="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Empty">
    <p:spTree>
      <p:nvGrpSpPr>
        <p:cNvPr id="1" name="Shape 6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12"/>
        <p:cNvGrpSpPr/>
        <p:nvPr/>
      </p:nvGrpSpPr>
      <p:grpSpPr>
        <a:xfrm>
          <a:off x="0" y="0"/>
          <a:ext cx="0" cy="0"/>
          <a:chOff x="0" y="0"/>
          <a:chExt cx="0" cy="0"/>
        </a:xfrm>
      </p:grpSpPr>
      <p:sp>
        <p:nvSpPr>
          <p:cNvPr id="13" name="Shape 13"/>
          <p:cNvSpPr/>
          <p:nvPr/>
        </p:nvSpPr>
        <p:spPr>
          <a:xfrm>
            <a:off x="218926" y="-12899"/>
            <a:ext cx="5276875" cy="688943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4" name="Shape 14"/>
          <p:cNvSpPr/>
          <p:nvPr/>
        </p:nvSpPr>
        <p:spPr>
          <a:xfrm>
            <a:off x="-9674" y="-12899"/>
            <a:ext cx="5276875" cy="688943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15" name="Shape 15"/>
          <p:cNvSpPr txBox="1">
            <a:spLocks noGrp="1"/>
          </p:cNvSpPr>
          <p:nvPr>
            <p:ph type="ctrTitle"/>
          </p:nvPr>
        </p:nvSpPr>
        <p:spPr>
          <a:xfrm>
            <a:off x="648300" y="2111134"/>
            <a:ext cx="3522300" cy="3986399"/>
          </a:xfrm>
          <a:prstGeom prst="rect">
            <a:avLst/>
          </a:prstGeom>
        </p:spPr>
        <p:txBody>
          <a:bodyPr lIns="91425" tIns="91425" rIns="91425" bIns="91425" anchor="b" anchorCtr="0"/>
          <a:lstStyle>
            <a:lvl1pPr lvl="0" rtl="0">
              <a:spcBef>
                <a:spcPts val="0"/>
              </a:spcBef>
              <a:buSzPct val="100000"/>
              <a:defRPr sz="3000"/>
            </a:lvl1pPr>
            <a:lvl2pPr lvl="1" rtl="0">
              <a:spcBef>
                <a:spcPts val="0"/>
              </a:spcBef>
              <a:buSzPct val="100000"/>
              <a:defRPr sz="3000"/>
            </a:lvl2pPr>
            <a:lvl3pPr lvl="2" rtl="0">
              <a:spcBef>
                <a:spcPts val="0"/>
              </a:spcBef>
              <a:buSzPct val="100000"/>
              <a:defRPr sz="3000"/>
            </a:lvl3pPr>
            <a:lvl4pPr lvl="3" rtl="0">
              <a:spcBef>
                <a:spcPts val="0"/>
              </a:spcBef>
              <a:buSzPct val="100000"/>
              <a:defRPr sz="3000"/>
            </a:lvl4pPr>
            <a:lvl5pPr lvl="4" rtl="0">
              <a:spcBef>
                <a:spcPts val="0"/>
              </a:spcBef>
              <a:buSzPct val="100000"/>
              <a:defRPr sz="3000"/>
            </a:lvl5pPr>
            <a:lvl6pPr lvl="5" rtl="0">
              <a:spcBef>
                <a:spcPts val="0"/>
              </a:spcBef>
              <a:buSzPct val="100000"/>
              <a:defRPr sz="3000"/>
            </a:lvl6pPr>
            <a:lvl7pPr lvl="6" rtl="0">
              <a:spcBef>
                <a:spcPts val="0"/>
              </a:spcBef>
              <a:buSzPct val="100000"/>
              <a:defRPr sz="3000"/>
            </a:lvl7pPr>
            <a:lvl8pPr lvl="7" rtl="0">
              <a:spcBef>
                <a:spcPts val="0"/>
              </a:spcBef>
              <a:buSzPct val="100000"/>
              <a:defRPr sz="3000"/>
            </a:lvl8pPr>
            <a:lvl9pPr lvl="8" rtl="0">
              <a:spcBef>
                <a:spcPts val="0"/>
              </a:spcBef>
              <a:buSzPct val="100000"/>
              <a:defRPr sz="3000"/>
            </a:lvl9pPr>
          </a:lstStyle>
          <a:p>
            <a:r>
              <a:rPr lang="nl-NL" smtClean="0"/>
              <a:t>Klik om de stijl te bewerken</a:t>
            </a:r>
            <a:endParaRPr/>
          </a:p>
        </p:txBody>
      </p:sp>
      <p:sp>
        <p:nvSpPr>
          <p:cNvPr id="16" name="Shape 16"/>
          <p:cNvSpPr txBox="1">
            <a:spLocks noGrp="1"/>
          </p:cNvSpPr>
          <p:nvPr>
            <p:ph type="subTitle" idx="1"/>
          </p:nvPr>
        </p:nvSpPr>
        <p:spPr>
          <a:xfrm>
            <a:off x="6724950" y="4659067"/>
            <a:ext cx="1906199" cy="1375599"/>
          </a:xfrm>
          <a:prstGeom prst="rect">
            <a:avLst/>
          </a:prstGeom>
        </p:spPr>
        <p:txBody>
          <a:bodyPr lIns="91425" tIns="91425" rIns="91425" bIns="91425" anchor="b" anchorCtr="0"/>
          <a:lstStyle>
            <a:lvl1pPr lvl="0" algn="r" rtl="0">
              <a:spcBef>
                <a:spcPts val="0"/>
              </a:spcBef>
              <a:buClr>
                <a:srgbClr val="FFFFFF"/>
              </a:buClr>
              <a:buSzPct val="100000"/>
              <a:buNone/>
              <a:defRPr sz="1800">
                <a:solidFill>
                  <a:srgbClr val="FFFFFF"/>
                </a:solidFill>
              </a:defRPr>
            </a:lvl1pPr>
            <a:lvl2pPr lvl="1" algn="r" rtl="0">
              <a:spcBef>
                <a:spcPts val="0"/>
              </a:spcBef>
              <a:buClr>
                <a:srgbClr val="FFFFFF"/>
              </a:buClr>
              <a:buSzPct val="100000"/>
              <a:buNone/>
              <a:defRPr sz="1800">
                <a:solidFill>
                  <a:srgbClr val="FFFFFF"/>
                </a:solidFill>
              </a:defRPr>
            </a:lvl2pPr>
            <a:lvl3pPr lvl="2" algn="r" rtl="0">
              <a:spcBef>
                <a:spcPts val="0"/>
              </a:spcBef>
              <a:buClr>
                <a:srgbClr val="FFFFFF"/>
              </a:buClr>
              <a:buSzPct val="100000"/>
              <a:buNone/>
              <a:defRPr sz="1800">
                <a:solidFill>
                  <a:srgbClr val="FFFFFF"/>
                </a:solidFill>
              </a:defRPr>
            </a:lvl3pPr>
            <a:lvl4pPr lvl="3" algn="r" rtl="0">
              <a:spcBef>
                <a:spcPts val="0"/>
              </a:spcBef>
              <a:buClr>
                <a:srgbClr val="FFFFFF"/>
              </a:buClr>
              <a:buSzPct val="100000"/>
              <a:buNone/>
              <a:defRPr sz="1800">
                <a:solidFill>
                  <a:srgbClr val="FFFFFF"/>
                </a:solidFill>
              </a:defRPr>
            </a:lvl4pPr>
            <a:lvl5pPr lvl="4" algn="r" rtl="0">
              <a:spcBef>
                <a:spcPts val="0"/>
              </a:spcBef>
              <a:buClr>
                <a:srgbClr val="FFFFFF"/>
              </a:buClr>
              <a:buSzPct val="100000"/>
              <a:buNone/>
              <a:defRPr sz="1800">
                <a:solidFill>
                  <a:srgbClr val="FFFFFF"/>
                </a:solidFill>
              </a:defRPr>
            </a:lvl5pPr>
            <a:lvl6pPr lvl="5" algn="r" rtl="0">
              <a:spcBef>
                <a:spcPts val="0"/>
              </a:spcBef>
              <a:buClr>
                <a:srgbClr val="FFFFFF"/>
              </a:buClr>
              <a:buSzPct val="100000"/>
              <a:buNone/>
              <a:defRPr sz="1800">
                <a:solidFill>
                  <a:srgbClr val="FFFFFF"/>
                </a:solidFill>
              </a:defRPr>
            </a:lvl6pPr>
            <a:lvl7pPr lvl="6" algn="r" rtl="0">
              <a:spcBef>
                <a:spcPts val="0"/>
              </a:spcBef>
              <a:buClr>
                <a:srgbClr val="FFFFFF"/>
              </a:buClr>
              <a:buSzPct val="100000"/>
              <a:buNone/>
              <a:defRPr sz="1800">
                <a:solidFill>
                  <a:srgbClr val="FFFFFF"/>
                </a:solidFill>
              </a:defRPr>
            </a:lvl7pPr>
            <a:lvl8pPr lvl="7" algn="r" rtl="0">
              <a:spcBef>
                <a:spcPts val="0"/>
              </a:spcBef>
              <a:buClr>
                <a:srgbClr val="FFFFFF"/>
              </a:buClr>
              <a:buSzPct val="100000"/>
              <a:buNone/>
              <a:defRPr sz="1800">
                <a:solidFill>
                  <a:srgbClr val="FFFFFF"/>
                </a:solidFill>
              </a:defRPr>
            </a:lvl8pPr>
            <a:lvl9pPr lvl="8" algn="r" rtl="0">
              <a:spcBef>
                <a:spcPts val="0"/>
              </a:spcBef>
              <a:buClr>
                <a:srgbClr val="FFFFFF"/>
              </a:buClr>
              <a:buSzPct val="100000"/>
              <a:buNone/>
              <a:defRPr sz="1800">
                <a:solidFill>
                  <a:srgbClr val="FFFFFF"/>
                </a:solidFill>
              </a:defRPr>
            </a:lvl9pPr>
          </a:lstStyle>
          <a:p>
            <a:r>
              <a:rPr lang="nl-NL" smtClean="0"/>
              <a:t>Klik om het opmaakprofiel van de modelondertitel te bewerken</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 1 column + image">
    <p:spTree>
      <p:nvGrpSpPr>
        <p:cNvPr id="1" name="Shape 17"/>
        <p:cNvGrpSpPr/>
        <p:nvPr/>
      </p:nvGrpSpPr>
      <p:grpSpPr>
        <a:xfrm>
          <a:off x="0" y="0"/>
          <a:ext cx="0" cy="0"/>
          <a:chOff x="0" y="0"/>
          <a:chExt cx="0" cy="0"/>
        </a:xfrm>
      </p:grpSpPr>
      <p:sp>
        <p:nvSpPr>
          <p:cNvPr id="18" name="Shape 18"/>
          <p:cNvSpPr/>
          <p:nvPr/>
        </p:nvSpPr>
        <p:spPr>
          <a:xfrm>
            <a:off x="218926" y="-12899"/>
            <a:ext cx="5276875" cy="688943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9" name="Shape 19"/>
          <p:cNvSpPr/>
          <p:nvPr/>
        </p:nvSpPr>
        <p:spPr>
          <a:xfrm>
            <a:off x="-9674" y="-12899"/>
            <a:ext cx="5276875" cy="688943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20" name="Shape 20"/>
          <p:cNvSpPr txBox="1">
            <a:spLocks noGrp="1"/>
          </p:cNvSpPr>
          <p:nvPr>
            <p:ph type="title"/>
          </p:nvPr>
        </p:nvSpPr>
        <p:spPr>
          <a:xfrm>
            <a:off x="838310" y="2410534"/>
            <a:ext cx="3148199" cy="6475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nl-NL" smtClean="0"/>
              <a:t>Klik om de stijl te bewerken</a:t>
            </a:r>
            <a:endParaRPr/>
          </a:p>
        </p:txBody>
      </p:sp>
      <p:sp>
        <p:nvSpPr>
          <p:cNvPr id="21" name="Shape 21"/>
          <p:cNvSpPr txBox="1">
            <a:spLocks noGrp="1"/>
          </p:cNvSpPr>
          <p:nvPr>
            <p:ph type="body" idx="1"/>
          </p:nvPr>
        </p:nvSpPr>
        <p:spPr>
          <a:xfrm>
            <a:off x="838251" y="3225800"/>
            <a:ext cx="3148199" cy="30076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pPr lvl="0"/>
            <a:r>
              <a:rPr lang="nl-NL" smtClean="0"/>
              <a:t>Klik om de modelstijlen te bewerken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 big image">
    <p:spTree>
      <p:nvGrpSpPr>
        <p:cNvPr id="1" name="Shape 22"/>
        <p:cNvGrpSpPr/>
        <p:nvPr/>
      </p:nvGrpSpPr>
      <p:grpSpPr>
        <a:xfrm>
          <a:off x="0" y="0"/>
          <a:ext cx="0" cy="0"/>
          <a:chOff x="0" y="0"/>
          <a:chExt cx="0" cy="0"/>
        </a:xfrm>
      </p:grpSpPr>
      <p:sp>
        <p:nvSpPr>
          <p:cNvPr id="23" name="Shape 23"/>
          <p:cNvSpPr/>
          <p:nvPr/>
        </p:nvSpPr>
        <p:spPr>
          <a:xfrm>
            <a:off x="209250" y="-12899"/>
            <a:ext cx="3076750" cy="6889433"/>
          </a:xfrm>
          <a:custGeom>
            <a:avLst/>
            <a:gdLst/>
            <a:ahLst/>
            <a:cxnLst/>
            <a:rect l="0" t="0" r="0" b="0"/>
            <a:pathLst>
              <a:path w="123070" h="206683" extrusionOk="0">
                <a:moveTo>
                  <a:pt x="0" y="0"/>
                </a:moveTo>
                <a:lnTo>
                  <a:pt x="0" y="206683"/>
                </a:lnTo>
                <a:lnTo>
                  <a:pt x="123070" y="206545"/>
                </a:lnTo>
                <a:lnTo>
                  <a:pt x="67807" y="301"/>
                </a:lnTo>
                <a:close/>
              </a:path>
            </a:pathLst>
          </a:custGeom>
          <a:solidFill>
            <a:srgbClr val="000000">
              <a:alpha val="7310"/>
            </a:srgbClr>
          </a:solidFill>
          <a:ln>
            <a:noFill/>
          </a:ln>
        </p:spPr>
      </p:sp>
      <p:sp>
        <p:nvSpPr>
          <p:cNvPr id="24" name="Shape 24"/>
          <p:cNvSpPr/>
          <p:nvPr/>
        </p:nvSpPr>
        <p:spPr>
          <a:xfrm>
            <a:off x="-19350" y="-12899"/>
            <a:ext cx="3076750" cy="6889433"/>
          </a:xfrm>
          <a:custGeom>
            <a:avLst/>
            <a:gdLst/>
            <a:ahLst/>
            <a:cxnLst/>
            <a:rect l="0" t="0" r="0" b="0"/>
            <a:pathLst>
              <a:path w="123070" h="206683" extrusionOk="0">
                <a:moveTo>
                  <a:pt x="0" y="0"/>
                </a:moveTo>
                <a:lnTo>
                  <a:pt x="0" y="206683"/>
                </a:lnTo>
                <a:lnTo>
                  <a:pt x="123070" y="206545"/>
                </a:lnTo>
                <a:lnTo>
                  <a:pt x="67807" y="301"/>
                </a:lnTo>
                <a:close/>
              </a:path>
            </a:pathLst>
          </a:custGeom>
          <a:solidFill>
            <a:srgbClr val="FFFFFF"/>
          </a:solidFill>
          <a:ln>
            <a:noFill/>
          </a:ln>
        </p:spPr>
      </p:sp>
      <p:sp>
        <p:nvSpPr>
          <p:cNvPr id="25" name="Shape 25"/>
          <p:cNvSpPr txBox="1">
            <a:spLocks noGrp="1"/>
          </p:cNvSpPr>
          <p:nvPr>
            <p:ph type="title"/>
          </p:nvPr>
        </p:nvSpPr>
        <p:spPr>
          <a:xfrm>
            <a:off x="609705" y="5489167"/>
            <a:ext cx="1609799" cy="6475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nl-NL" smtClean="0"/>
              <a:t>Klik om de stijl te bewerken</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Quote">
    <p:spTree>
      <p:nvGrpSpPr>
        <p:cNvPr id="1" name="Shape 26"/>
        <p:cNvGrpSpPr/>
        <p:nvPr/>
      </p:nvGrpSpPr>
      <p:grpSpPr>
        <a:xfrm>
          <a:off x="0" y="0"/>
          <a:ext cx="0" cy="0"/>
          <a:chOff x="0" y="0"/>
          <a:chExt cx="0" cy="0"/>
        </a:xfrm>
      </p:grpSpPr>
      <p:sp>
        <p:nvSpPr>
          <p:cNvPr id="27" name="Shape 27"/>
          <p:cNvSpPr/>
          <p:nvPr/>
        </p:nvSpPr>
        <p:spPr>
          <a:xfrm>
            <a:off x="22860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28" name="Shape 28"/>
          <p:cNvSpPr/>
          <p:nvPr/>
        </p:nvSpPr>
        <p:spPr>
          <a:xfrm>
            <a:off x="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29" name="Shape 29"/>
          <p:cNvSpPr txBox="1"/>
          <p:nvPr/>
        </p:nvSpPr>
        <p:spPr>
          <a:xfrm>
            <a:off x="799645" y="2149433"/>
            <a:ext cx="1957200" cy="871599"/>
          </a:xfrm>
          <a:prstGeom prst="rect">
            <a:avLst/>
          </a:prstGeom>
          <a:noFill/>
          <a:ln>
            <a:noFill/>
          </a:ln>
        </p:spPr>
        <p:txBody>
          <a:bodyPr lIns="91425" tIns="91425" rIns="91425" bIns="91425" anchor="t" anchorCtr="0">
            <a:noAutofit/>
          </a:bodyPr>
          <a:lstStyle/>
          <a:p>
            <a:pPr lvl="0">
              <a:spcBef>
                <a:spcPts val="0"/>
              </a:spcBef>
              <a:buNone/>
            </a:pPr>
            <a:r>
              <a:rPr lang="en" sz="7200">
                <a:solidFill>
                  <a:srgbClr val="B7B7B7"/>
                </a:solidFill>
                <a:latin typeface="Montserrat"/>
                <a:ea typeface="Montserrat"/>
                <a:cs typeface="Montserrat"/>
                <a:sym typeface="Montserrat"/>
              </a:rPr>
              <a:t>“</a:t>
            </a:r>
          </a:p>
        </p:txBody>
      </p:sp>
      <p:sp>
        <p:nvSpPr>
          <p:cNvPr id="30" name="Shape 30"/>
          <p:cNvSpPr txBox="1">
            <a:spLocks noGrp="1"/>
          </p:cNvSpPr>
          <p:nvPr>
            <p:ph type="body" idx="1"/>
          </p:nvPr>
        </p:nvSpPr>
        <p:spPr>
          <a:xfrm>
            <a:off x="838250" y="3225800"/>
            <a:ext cx="5324100" cy="3007600"/>
          </a:xfrm>
          <a:prstGeom prst="rect">
            <a:avLst/>
          </a:prstGeom>
        </p:spPr>
        <p:txBody>
          <a:bodyPr lIns="91425" tIns="91425" rIns="91425" bIns="91425" anchor="t" anchorCtr="0"/>
          <a:lstStyle>
            <a:lvl1pPr lvl="0" rtl="0">
              <a:spcBef>
                <a:spcPts val="0"/>
              </a:spcBef>
              <a:buSzPct val="100000"/>
              <a:buFont typeface="Montserrat"/>
              <a:defRPr sz="2400">
                <a:latin typeface="Montserrat"/>
                <a:ea typeface="Montserrat"/>
                <a:cs typeface="Montserrat"/>
                <a:sym typeface="Montserrat"/>
              </a:defRPr>
            </a:lvl1pPr>
            <a:lvl2pPr lvl="1" rtl="0">
              <a:spcBef>
                <a:spcPts val="0"/>
              </a:spcBef>
              <a:buSzPct val="100000"/>
              <a:buFont typeface="Montserrat"/>
              <a:defRPr sz="2400">
                <a:latin typeface="Montserrat"/>
                <a:ea typeface="Montserrat"/>
                <a:cs typeface="Montserrat"/>
                <a:sym typeface="Montserrat"/>
              </a:defRPr>
            </a:lvl2pPr>
            <a:lvl3pPr lvl="2" rtl="0">
              <a:spcBef>
                <a:spcPts val="0"/>
              </a:spcBef>
              <a:buSzPct val="100000"/>
              <a:buFont typeface="Montserrat"/>
              <a:defRPr sz="2400">
                <a:latin typeface="Montserrat"/>
                <a:ea typeface="Montserrat"/>
                <a:cs typeface="Montserrat"/>
                <a:sym typeface="Montserrat"/>
              </a:defRPr>
            </a:lvl3pPr>
            <a:lvl4pPr lvl="3" rtl="0">
              <a:spcBef>
                <a:spcPts val="0"/>
              </a:spcBef>
              <a:buSzPct val="100000"/>
              <a:buFont typeface="Montserrat"/>
              <a:defRPr sz="2400">
                <a:latin typeface="Montserrat"/>
                <a:ea typeface="Montserrat"/>
                <a:cs typeface="Montserrat"/>
                <a:sym typeface="Montserrat"/>
              </a:defRPr>
            </a:lvl4pPr>
            <a:lvl5pPr lvl="4" rtl="0">
              <a:spcBef>
                <a:spcPts val="0"/>
              </a:spcBef>
              <a:buSzPct val="100000"/>
              <a:buFont typeface="Montserrat"/>
              <a:defRPr sz="2400">
                <a:latin typeface="Montserrat"/>
                <a:ea typeface="Montserrat"/>
                <a:cs typeface="Montserrat"/>
                <a:sym typeface="Montserrat"/>
              </a:defRPr>
            </a:lvl5pPr>
            <a:lvl6pPr lvl="5" rtl="0">
              <a:spcBef>
                <a:spcPts val="0"/>
              </a:spcBef>
              <a:buSzPct val="100000"/>
              <a:buFont typeface="Montserrat"/>
              <a:defRPr sz="2400">
                <a:latin typeface="Montserrat"/>
                <a:ea typeface="Montserrat"/>
                <a:cs typeface="Montserrat"/>
                <a:sym typeface="Montserrat"/>
              </a:defRPr>
            </a:lvl6pPr>
            <a:lvl7pPr lvl="6" rtl="0">
              <a:spcBef>
                <a:spcPts val="0"/>
              </a:spcBef>
              <a:buSzPct val="100000"/>
              <a:buFont typeface="Montserrat"/>
              <a:defRPr sz="2400">
                <a:latin typeface="Montserrat"/>
                <a:ea typeface="Montserrat"/>
                <a:cs typeface="Montserrat"/>
                <a:sym typeface="Montserrat"/>
              </a:defRPr>
            </a:lvl7pPr>
            <a:lvl8pPr lvl="7" rtl="0">
              <a:spcBef>
                <a:spcPts val="0"/>
              </a:spcBef>
              <a:buSzPct val="100000"/>
              <a:buFont typeface="Montserrat"/>
              <a:defRPr sz="2400">
                <a:latin typeface="Montserrat"/>
                <a:ea typeface="Montserrat"/>
                <a:cs typeface="Montserrat"/>
                <a:sym typeface="Montserrat"/>
              </a:defRPr>
            </a:lvl8pPr>
            <a:lvl9pPr lvl="8" rtl="0">
              <a:spcBef>
                <a:spcPts val="0"/>
              </a:spcBef>
              <a:buSzPct val="100000"/>
              <a:buFont typeface="Montserrat"/>
              <a:defRPr sz="2400">
                <a:latin typeface="Montserrat"/>
                <a:ea typeface="Montserrat"/>
                <a:cs typeface="Montserrat"/>
                <a:sym typeface="Montserrat"/>
              </a:defRPr>
            </a:lvl9pPr>
          </a:lstStyle>
          <a:p>
            <a:pPr lvl="0"/>
            <a:r>
              <a:rPr lang="nl-NL" smtClean="0"/>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31"/>
        <p:cNvGrpSpPr/>
        <p:nvPr/>
      </p:nvGrpSpPr>
      <p:grpSpPr>
        <a:xfrm>
          <a:off x="0" y="0"/>
          <a:ext cx="0" cy="0"/>
          <a:chOff x="0" y="0"/>
          <a:chExt cx="0" cy="0"/>
        </a:xfrm>
      </p:grpSpPr>
      <p:sp>
        <p:nvSpPr>
          <p:cNvPr id="32" name="Shape 32"/>
          <p:cNvSpPr/>
          <p:nvPr/>
        </p:nvSpPr>
        <p:spPr>
          <a:xfrm>
            <a:off x="22860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33" name="Shape 33"/>
          <p:cNvSpPr/>
          <p:nvPr/>
        </p:nvSpPr>
        <p:spPr>
          <a:xfrm>
            <a:off x="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34" name="Shape 34"/>
          <p:cNvSpPr txBox="1">
            <a:spLocks noGrp="1"/>
          </p:cNvSpPr>
          <p:nvPr>
            <p:ph type="title"/>
          </p:nvPr>
        </p:nvSpPr>
        <p:spPr>
          <a:xfrm>
            <a:off x="838350" y="2410534"/>
            <a:ext cx="5324100" cy="6475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nl-NL" smtClean="0"/>
              <a:t>Klik om de stijl te bewerken</a:t>
            </a:r>
            <a:endParaRPr/>
          </a:p>
        </p:txBody>
      </p:sp>
      <p:sp>
        <p:nvSpPr>
          <p:cNvPr id="35" name="Shape 35"/>
          <p:cNvSpPr txBox="1">
            <a:spLocks noGrp="1"/>
          </p:cNvSpPr>
          <p:nvPr>
            <p:ph type="body" idx="1"/>
          </p:nvPr>
        </p:nvSpPr>
        <p:spPr>
          <a:xfrm>
            <a:off x="838250" y="3225800"/>
            <a:ext cx="5324100" cy="3007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nl-NL" smtClean="0"/>
              <a:t>Klik om de modelstijlen te bewerken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36"/>
        <p:cNvGrpSpPr/>
        <p:nvPr/>
      </p:nvGrpSpPr>
      <p:grpSpPr>
        <a:xfrm>
          <a:off x="0" y="0"/>
          <a:ext cx="0" cy="0"/>
          <a:chOff x="0" y="0"/>
          <a:chExt cx="0" cy="0"/>
        </a:xfrm>
      </p:grpSpPr>
      <p:sp>
        <p:nvSpPr>
          <p:cNvPr id="37" name="Shape 37"/>
          <p:cNvSpPr/>
          <p:nvPr/>
        </p:nvSpPr>
        <p:spPr>
          <a:xfrm>
            <a:off x="22860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38" name="Shape 38"/>
          <p:cNvSpPr/>
          <p:nvPr/>
        </p:nvSpPr>
        <p:spPr>
          <a:xfrm>
            <a:off x="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39" name="Shape 39"/>
          <p:cNvSpPr txBox="1">
            <a:spLocks noGrp="1"/>
          </p:cNvSpPr>
          <p:nvPr>
            <p:ph type="title"/>
          </p:nvPr>
        </p:nvSpPr>
        <p:spPr>
          <a:xfrm>
            <a:off x="841001" y="2512133"/>
            <a:ext cx="4801499" cy="5460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nl-NL" smtClean="0"/>
              <a:t>Klik om de stijl te bewerken</a:t>
            </a:r>
            <a:endParaRPr/>
          </a:p>
        </p:txBody>
      </p:sp>
      <p:sp>
        <p:nvSpPr>
          <p:cNvPr id="40" name="Shape 40"/>
          <p:cNvSpPr txBox="1">
            <a:spLocks noGrp="1"/>
          </p:cNvSpPr>
          <p:nvPr>
            <p:ph type="body" idx="1"/>
          </p:nvPr>
        </p:nvSpPr>
        <p:spPr>
          <a:xfrm>
            <a:off x="841000" y="3323233"/>
            <a:ext cx="2671800" cy="3244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nl-NL" smtClean="0"/>
              <a:t>Klik om de modelstijlen te bewerken</a:t>
            </a:r>
          </a:p>
        </p:txBody>
      </p:sp>
      <p:sp>
        <p:nvSpPr>
          <p:cNvPr id="41" name="Shape 41"/>
          <p:cNvSpPr txBox="1">
            <a:spLocks noGrp="1"/>
          </p:cNvSpPr>
          <p:nvPr>
            <p:ph type="body" idx="2"/>
          </p:nvPr>
        </p:nvSpPr>
        <p:spPr>
          <a:xfrm>
            <a:off x="3673842" y="3323233"/>
            <a:ext cx="2671800" cy="3244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nl-NL" smtClean="0"/>
              <a:t>Klik om de modelstijlen te bewerken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42"/>
        <p:cNvGrpSpPr/>
        <p:nvPr/>
      </p:nvGrpSpPr>
      <p:grpSpPr>
        <a:xfrm>
          <a:off x="0" y="0"/>
          <a:ext cx="0" cy="0"/>
          <a:chOff x="0" y="0"/>
          <a:chExt cx="0" cy="0"/>
        </a:xfrm>
      </p:grpSpPr>
      <p:sp>
        <p:nvSpPr>
          <p:cNvPr id="43" name="Shape 43"/>
          <p:cNvSpPr/>
          <p:nvPr/>
        </p:nvSpPr>
        <p:spPr>
          <a:xfrm>
            <a:off x="22860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44" name="Shape 44"/>
          <p:cNvSpPr/>
          <p:nvPr/>
        </p:nvSpPr>
        <p:spPr>
          <a:xfrm>
            <a:off x="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45" name="Shape 45"/>
          <p:cNvSpPr txBox="1">
            <a:spLocks noGrp="1"/>
          </p:cNvSpPr>
          <p:nvPr>
            <p:ph type="title"/>
          </p:nvPr>
        </p:nvSpPr>
        <p:spPr>
          <a:xfrm>
            <a:off x="841001" y="2512133"/>
            <a:ext cx="4801499" cy="546000"/>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nl-NL" smtClean="0"/>
              <a:t>Klik om de stijl te bewerken</a:t>
            </a:r>
            <a:endParaRPr/>
          </a:p>
        </p:txBody>
      </p:sp>
      <p:sp>
        <p:nvSpPr>
          <p:cNvPr id="46" name="Shape 46"/>
          <p:cNvSpPr txBox="1">
            <a:spLocks noGrp="1"/>
          </p:cNvSpPr>
          <p:nvPr>
            <p:ph type="body" idx="1"/>
          </p:nvPr>
        </p:nvSpPr>
        <p:spPr>
          <a:xfrm>
            <a:off x="841001" y="3353834"/>
            <a:ext cx="1988699" cy="32139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pPr lvl="0"/>
            <a:r>
              <a:rPr lang="nl-NL" smtClean="0"/>
              <a:t>Klik om de modelstijlen te bewerken</a:t>
            </a:r>
          </a:p>
        </p:txBody>
      </p:sp>
      <p:sp>
        <p:nvSpPr>
          <p:cNvPr id="47" name="Shape 47"/>
          <p:cNvSpPr txBox="1">
            <a:spLocks noGrp="1"/>
          </p:cNvSpPr>
          <p:nvPr>
            <p:ph type="body" idx="2"/>
          </p:nvPr>
        </p:nvSpPr>
        <p:spPr>
          <a:xfrm>
            <a:off x="2931575" y="3353834"/>
            <a:ext cx="1988699" cy="32139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pPr lvl="0"/>
            <a:r>
              <a:rPr lang="nl-NL" smtClean="0"/>
              <a:t>Klik om de modelstijlen te bewerken</a:t>
            </a:r>
          </a:p>
        </p:txBody>
      </p:sp>
      <p:sp>
        <p:nvSpPr>
          <p:cNvPr id="48" name="Shape 48"/>
          <p:cNvSpPr txBox="1">
            <a:spLocks noGrp="1"/>
          </p:cNvSpPr>
          <p:nvPr>
            <p:ph type="body" idx="3"/>
          </p:nvPr>
        </p:nvSpPr>
        <p:spPr>
          <a:xfrm>
            <a:off x="5022150" y="3353834"/>
            <a:ext cx="1988699" cy="32139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p:nvPr/>
        </p:nvSpPr>
        <p:spPr>
          <a:xfrm>
            <a:off x="22860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51" name="Shape 51"/>
          <p:cNvSpPr/>
          <p:nvPr/>
        </p:nvSpPr>
        <p:spPr>
          <a:xfrm>
            <a:off x="0" y="-13916"/>
            <a:ext cx="8229314" cy="6885848"/>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52" name="Shape 52"/>
          <p:cNvSpPr txBox="1">
            <a:spLocks noGrp="1"/>
          </p:cNvSpPr>
          <p:nvPr>
            <p:ph type="title"/>
          </p:nvPr>
        </p:nvSpPr>
        <p:spPr>
          <a:xfrm>
            <a:off x="841001" y="2512133"/>
            <a:ext cx="4801499" cy="5460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nl-NL" smtClean="0"/>
              <a:t>Klik om de stijl te bewerken</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BC34A"/>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1" y="2512134"/>
            <a:ext cx="5185199" cy="632799"/>
          </a:xfrm>
          <a:prstGeom prst="rect">
            <a:avLst/>
          </a:prstGeom>
          <a:noFill/>
          <a:ln>
            <a:noFill/>
          </a:ln>
        </p:spPr>
        <p:txBody>
          <a:bodyPr lIns="91425" tIns="91425" rIns="91425" bIns="91425" anchor="b" anchorCtr="0"/>
          <a:lstStyle>
            <a:lvl1pPr lvl="0">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457201" y="3327400"/>
            <a:ext cx="5185199" cy="3007600"/>
          </a:xfrm>
          <a:prstGeom prst="rect">
            <a:avLst/>
          </a:prstGeom>
          <a:noFill/>
          <a:ln>
            <a:noFill/>
          </a:ln>
        </p:spPr>
        <p:txBody>
          <a:bodyPr lIns="91425" tIns="91425" rIns="91425" bIns="91425" anchor="t" anchorCtr="0"/>
          <a:lstStyle>
            <a:lvl1pPr lvl="0">
              <a:spcBef>
                <a:spcPts val="600"/>
              </a:spcBef>
              <a:buClr>
                <a:srgbClr val="999999"/>
              </a:buClr>
              <a:buSzPct val="100000"/>
              <a:buFont typeface="Karla"/>
              <a:buChar char="▸"/>
              <a:defRPr sz="1600">
                <a:solidFill>
                  <a:srgbClr val="999999"/>
                </a:solidFill>
                <a:latin typeface="Karla"/>
                <a:ea typeface="Karla"/>
                <a:cs typeface="Karla"/>
                <a:sym typeface="Karla"/>
              </a:defRPr>
            </a:lvl1pPr>
            <a:lvl2pPr lvl="1">
              <a:spcBef>
                <a:spcPts val="480"/>
              </a:spcBef>
              <a:buClr>
                <a:srgbClr val="999999"/>
              </a:buClr>
              <a:buSzPct val="100000"/>
              <a:buFont typeface="Karla"/>
              <a:buChar char="▹"/>
              <a:defRPr sz="1600">
                <a:solidFill>
                  <a:srgbClr val="999999"/>
                </a:solidFill>
                <a:latin typeface="Karla"/>
                <a:ea typeface="Karla"/>
                <a:cs typeface="Karla"/>
                <a:sym typeface="Karla"/>
              </a:defRPr>
            </a:lvl2pPr>
            <a:lvl3pPr lvl="2">
              <a:spcBef>
                <a:spcPts val="480"/>
              </a:spcBef>
              <a:buClr>
                <a:srgbClr val="999999"/>
              </a:buClr>
              <a:buSzPct val="100000"/>
              <a:buFont typeface="Karla"/>
              <a:buChar char="▹"/>
              <a:defRPr sz="1600">
                <a:solidFill>
                  <a:srgbClr val="999999"/>
                </a:solidFill>
                <a:latin typeface="Karla"/>
                <a:ea typeface="Karla"/>
                <a:cs typeface="Karla"/>
                <a:sym typeface="Karla"/>
              </a:defRPr>
            </a:lvl3pPr>
            <a:lvl4pPr lvl="3">
              <a:spcBef>
                <a:spcPts val="360"/>
              </a:spcBef>
              <a:buClr>
                <a:srgbClr val="999999"/>
              </a:buClr>
              <a:buSzPct val="100000"/>
              <a:buFont typeface="Karla"/>
              <a:defRPr sz="1600">
                <a:solidFill>
                  <a:srgbClr val="999999"/>
                </a:solidFill>
                <a:latin typeface="Karla"/>
                <a:ea typeface="Karla"/>
                <a:cs typeface="Karla"/>
                <a:sym typeface="Karla"/>
              </a:defRPr>
            </a:lvl4pPr>
            <a:lvl5pPr lvl="4">
              <a:spcBef>
                <a:spcPts val="360"/>
              </a:spcBef>
              <a:buClr>
                <a:srgbClr val="999999"/>
              </a:buClr>
              <a:buSzPct val="100000"/>
              <a:buFont typeface="Karla"/>
              <a:defRPr sz="1600">
                <a:solidFill>
                  <a:srgbClr val="999999"/>
                </a:solidFill>
                <a:latin typeface="Karla"/>
                <a:ea typeface="Karla"/>
                <a:cs typeface="Karla"/>
                <a:sym typeface="Karla"/>
              </a:defRPr>
            </a:lvl5pPr>
            <a:lvl6pPr lvl="5">
              <a:spcBef>
                <a:spcPts val="360"/>
              </a:spcBef>
              <a:buClr>
                <a:srgbClr val="999999"/>
              </a:buClr>
              <a:buSzPct val="100000"/>
              <a:buFont typeface="Karla"/>
              <a:defRPr sz="1600">
                <a:solidFill>
                  <a:srgbClr val="999999"/>
                </a:solidFill>
                <a:latin typeface="Karla"/>
                <a:ea typeface="Karla"/>
                <a:cs typeface="Karla"/>
                <a:sym typeface="Karla"/>
              </a:defRPr>
            </a:lvl6pPr>
            <a:lvl7pPr lvl="6">
              <a:spcBef>
                <a:spcPts val="360"/>
              </a:spcBef>
              <a:buClr>
                <a:srgbClr val="999999"/>
              </a:buClr>
              <a:buSzPct val="100000"/>
              <a:buFont typeface="Karla"/>
              <a:defRPr sz="1600">
                <a:solidFill>
                  <a:srgbClr val="999999"/>
                </a:solidFill>
                <a:latin typeface="Karla"/>
                <a:ea typeface="Karla"/>
                <a:cs typeface="Karla"/>
                <a:sym typeface="Karla"/>
              </a:defRPr>
            </a:lvl7pPr>
            <a:lvl8pPr lvl="7">
              <a:spcBef>
                <a:spcPts val="360"/>
              </a:spcBef>
              <a:buClr>
                <a:srgbClr val="999999"/>
              </a:buClr>
              <a:buSzPct val="100000"/>
              <a:buFont typeface="Karla"/>
              <a:defRPr sz="1600">
                <a:solidFill>
                  <a:srgbClr val="999999"/>
                </a:solidFill>
                <a:latin typeface="Karla"/>
                <a:ea typeface="Karla"/>
                <a:cs typeface="Karla"/>
                <a:sym typeface="Karla"/>
              </a:defRPr>
            </a:lvl8pPr>
            <a:lvl9pPr lvl="8">
              <a:spcBef>
                <a:spcPts val="360"/>
              </a:spcBef>
              <a:buClr>
                <a:srgbClr val="999999"/>
              </a:buClr>
              <a:buSzPct val="100000"/>
              <a:buFont typeface="Karla"/>
              <a:defRPr sz="1600">
                <a:solidFill>
                  <a:srgbClr val="999999"/>
                </a:solidFill>
                <a:latin typeface="Karla"/>
                <a:ea typeface="Karla"/>
                <a:cs typeface="Karla"/>
                <a:sym typeface="Karla"/>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3xlrLwTMJLk" TargetMode="External"/><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hyperlink" Target="https://www.youtube.com/watch?v=0I2TPZgORCw"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55RwANprhBY" TargetMode="External"/><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hyperlink" Target="https://www.youtube.com/watch?v=EgH0pyo5Fbc"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egrotecavia.nl/gedrag.html"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hyperlink" Target="https://www.youtube.com/watch?v=mHcb-YMloO0"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knagers.net/konijnentaal.htm"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fgeronde rechthoek 6"/>
          <p:cNvSpPr/>
          <p:nvPr/>
        </p:nvSpPr>
        <p:spPr>
          <a:xfrm>
            <a:off x="5724128" y="0"/>
            <a:ext cx="3096344" cy="386104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sp>
        <p:nvSpPr>
          <p:cNvPr id="2" name="Titel 1"/>
          <p:cNvSpPr>
            <a:spLocks noGrp="1"/>
          </p:cNvSpPr>
          <p:nvPr>
            <p:ph type="ctrTitle"/>
          </p:nvPr>
        </p:nvSpPr>
        <p:spPr>
          <a:xfrm>
            <a:off x="323528" y="1916832"/>
            <a:ext cx="4104456" cy="4320480"/>
          </a:xfrm>
        </p:spPr>
        <p:txBody>
          <a:bodyPr/>
          <a:lstStyle/>
          <a:p>
            <a:r>
              <a:rPr lang="nl-NL" sz="4400" dirty="0" smtClean="0">
                <a:solidFill>
                  <a:srgbClr val="999999"/>
                </a:solidFill>
                <a:latin typeface="Calibri" pitchFamily="34" charset="0"/>
              </a:rPr>
              <a:t>Cursus gedrag </a:t>
            </a:r>
            <a:br>
              <a:rPr lang="nl-NL" sz="4400" dirty="0" smtClean="0">
                <a:solidFill>
                  <a:srgbClr val="999999"/>
                </a:solidFill>
                <a:latin typeface="Calibri" pitchFamily="34" charset="0"/>
              </a:rPr>
            </a:br>
            <a:r>
              <a:rPr lang="nl-NL" dirty="0" smtClean="0">
                <a:solidFill>
                  <a:srgbClr val="999999"/>
                </a:solidFill>
                <a:latin typeface="Calibri" pitchFamily="34" charset="0"/>
              </a:rPr>
              <a:t/>
            </a:r>
            <a:br>
              <a:rPr lang="nl-NL" dirty="0" smtClean="0">
                <a:solidFill>
                  <a:srgbClr val="999999"/>
                </a:solidFill>
                <a:latin typeface="Calibri" pitchFamily="34" charset="0"/>
              </a:rPr>
            </a:br>
            <a:r>
              <a:rPr lang="nl-NL" dirty="0" smtClean="0">
                <a:solidFill>
                  <a:srgbClr val="999999"/>
                </a:solidFill>
                <a:latin typeface="Calibri" pitchFamily="34" charset="0"/>
              </a:rPr>
              <a:t/>
            </a:r>
            <a:br>
              <a:rPr lang="nl-NL" dirty="0" smtClean="0">
                <a:solidFill>
                  <a:srgbClr val="999999"/>
                </a:solidFill>
                <a:latin typeface="Calibri" pitchFamily="34" charset="0"/>
              </a:rPr>
            </a:br>
            <a:r>
              <a:rPr lang="nl-NL" dirty="0" smtClean="0">
                <a:solidFill>
                  <a:srgbClr val="999999"/>
                </a:solidFill>
                <a:latin typeface="Calibri" pitchFamily="34" charset="0"/>
              </a:rPr>
              <a:t/>
            </a:r>
            <a:br>
              <a:rPr lang="nl-NL" dirty="0" smtClean="0">
                <a:solidFill>
                  <a:srgbClr val="999999"/>
                </a:solidFill>
                <a:latin typeface="Calibri" pitchFamily="34" charset="0"/>
              </a:rPr>
            </a:br>
            <a:r>
              <a:rPr lang="nl-NL" dirty="0" smtClean="0">
                <a:solidFill>
                  <a:srgbClr val="999999"/>
                </a:solidFill>
                <a:latin typeface="Calibri" pitchFamily="34" charset="0"/>
              </a:rPr>
              <a:t/>
            </a:r>
            <a:br>
              <a:rPr lang="nl-NL" dirty="0" smtClean="0">
                <a:solidFill>
                  <a:srgbClr val="999999"/>
                </a:solidFill>
                <a:latin typeface="Calibri" pitchFamily="34" charset="0"/>
              </a:rPr>
            </a:br>
            <a:r>
              <a:rPr lang="nl-NL" dirty="0" smtClean="0"/>
              <a:t/>
            </a:r>
            <a:br>
              <a:rPr lang="nl-NL" dirty="0" smtClean="0"/>
            </a:br>
            <a:endParaRPr lang="nl-NL" dirty="0"/>
          </a:p>
        </p:txBody>
      </p:sp>
      <p:pic>
        <p:nvPicPr>
          <p:cNvPr id="1026" name="Picture 2" descr="Gerelateerde afbeelding"/>
          <p:cNvPicPr>
            <a:picLocks noChangeAspect="1" noChangeArrowheads="1"/>
          </p:cNvPicPr>
          <p:nvPr/>
        </p:nvPicPr>
        <p:blipFill>
          <a:blip r:embed="rId2" cstate="print"/>
          <a:srcRect l="2470"/>
          <a:stretch>
            <a:fillRect/>
          </a:stretch>
        </p:blipFill>
        <p:spPr bwMode="auto">
          <a:xfrm>
            <a:off x="5868144" y="2132856"/>
            <a:ext cx="2843808" cy="147613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908720"/>
            <a:ext cx="5324100" cy="647599"/>
          </a:xfrm>
        </p:spPr>
        <p:txBody>
          <a:bodyPr/>
          <a:lstStyle/>
          <a:p>
            <a:r>
              <a:rPr lang="nl-NL" sz="4800" dirty="0" smtClean="0">
                <a:solidFill>
                  <a:srgbClr val="999999"/>
                </a:solidFill>
                <a:latin typeface="Calibri" pitchFamily="34" charset="0"/>
              </a:rPr>
              <a:t>Rangorde </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700808"/>
            <a:ext cx="7344816" cy="4824536"/>
          </a:xfrm>
        </p:spPr>
        <p:txBody>
          <a:bodyPr/>
          <a:lstStyle/>
          <a:p>
            <a:pPr marL="360000" indent="-360000"/>
            <a:r>
              <a:rPr lang="nl-NL" sz="2800" dirty="0" smtClean="0">
                <a:latin typeface="Calibri" pitchFamily="34" charset="0"/>
              </a:rPr>
              <a:t>Konijnen leven volgens een rangorde.</a:t>
            </a:r>
          </a:p>
          <a:p>
            <a:pPr marL="360000" indent="-360000"/>
            <a:r>
              <a:rPr lang="nl-NL" sz="2800" dirty="0" smtClean="0">
                <a:latin typeface="Calibri" pitchFamily="34" charset="0"/>
              </a:rPr>
              <a:t>Geslachtsbepaling weinig invloed op het dominante gedrag.</a:t>
            </a:r>
          </a:p>
          <a:p>
            <a:pPr marL="360000" indent="-360000"/>
            <a:r>
              <a:rPr lang="nl-NL" sz="2800" dirty="0" smtClean="0">
                <a:latin typeface="Calibri" pitchFamily="34" charset="0"/>
              </a:rPr>
              <a:t>Hiërarchie wordt bepaald door wie </a:t>
            </a:r>
            <a:r>
              <a:rPr lang="nl-NL" sz="2800" dirty="0" err="1" smtClean="0">
                <a:latin typeface="Calibri" pitchFamily="34" charset="0"/>
              </a:rPr>
              <a:t>wie</a:t>
            </a:r>
            <a:r>
              <a:rPr lang="nl-NL" sz="2800" dirty="0" smtClean="0">
                <a:latin typeface="Calibri" pitchFamily="34" charset="0"/>
              </a:rPr>
              <a:t> wast.</a:t>
            </a:r>
          </a:p>
          <a:p>
            <a:pPr marL="360000" indent="-360000"/>
            <a:r>
              <a:rPr lang="nl-NL" sz="2800" dirty="0" smtClean="0">
                <a:latin typeface="Calibri" pitchFamily="34" charset="0"/>
              </a:rPr>
              <a:t>Wie gewassen wordt, is de dominante. Degene die wast, is de onderdanige. </a:t>
            </a:r>
          </a:p>
          <a:p>
            <a:pPr marL="360000" indent="-360000"/>
            <a:r>
              <a:rPr lang="nl-NL" sz="2800" dirty="0" smtClean="0">
                <a:latin typeface="Calibri" pitchFamily="34" charset="0"/>
              </a:rPr>
              <a:t>Agressieve konijnen bijten eerder dan likken.</a:t>
            </a:r>
          </a:p>
          <a:p>
            <a:pPr marL="360000" indent="-360000"/>
            <a:r>
              <a:rPr lang="nl-NL" sz="2800" dirty="0" smtClean="0">
                <a:latin typeface="Calibri" pitchFamily="34" charset="0"/>
              </a:rPr>
              <a:t>Soms over de nek heen liggen om dominantie te tonen.</a:t>
            </a:r>
          </a:p>
          <a:p>
            <a:pPr marL="360000" indent="-360000"/>
            <a:r>
              <a:rPr lang="nl-NL" sz="2800" dirty="0" smtClean="0">
                <a:latin typeface="Calibri" pitchFamily="34" charset="0"/>
              </a:rPr>
              <a:t>Soms ook vechten.</a:t>
            </a:r>
          </a:p>
          <a:p>
            <a:pPr marL="360000" indent="-360000">
              <a:buNone/>
            </a:pPr>
            <a:endParaRPr lang="nl-NL" sz="2800" dirty="0" smtClean="0">
              <a:latin typeface="Calibri" pitchFamily="34" charset="0"/>
            </a:endParaRPr>
          </a:p>
          <a:p>
            <a:pPr>
              <a:buNone/>
            </a:pP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sp>
        <p:nvSpPr>
          <p:cNvPr id="10" name="Tekstvak 9"/>
          <p:cNvSpPr txBox="1"/>
          <p:nvPr/>
        </p:nvSpPr>
        <p:spPr>
          <a:xfrm>
            <a:off x="6084168" y="4005064"/>
            <a:ext cx="1260000" cy="400110"/>
          </a:xfrm>
          <a:prstGeom prst="rect">
            <a:avLst/>
          </a:prstGeom>
          <a:noFill/>
          <a:ln w="28575">
            <a:solidFill>
              <a:schemeClr val="accent3"/>
            </a:solidFill>
          </a:ln>
        </p:spPr>
        <p:txBody>
          <a:bodyPr wrap="square" rtlCol="0">
            <a:spAutoFit/>
          </a:bodyPr>
          <a:lstStyle/>
          <a:p>
            <a:pPr algn="ctr"/>
            <a:r>
              <a:rPr lang="nl-NL" sz="2000" dirty="0" smtClean="0">
                <a:ln w="18415" cmpd="sng">
                  <a:solidFill>
                    <a:schemeClr val="accent3"/>
                  </a:solidFill>
                  <a:prstDash val="solid"/>
                </a:ln>
                <a:solidFill>
                  <a:schemeClr val="accent3"/>
                </a:solidFill>
                <a:latin typeface="Calibri" pitchFamily="34" charset="0"/>
                <a:hlinkClick r:id="rId3"/>
              </a:rPr>
              <a:t>Video 1</a:t>
            </a:r>
            <a:endParaRPr lang="nl-NL" sz="2000" dirty="0">
              <a:ln w="18415" cmpd="sng">
                <a:solidFill>
                  <a:schemeClr val="accent3"/>
                </a:solidFill>
                <a:prstDash val="solid"/>
              </a:ln>
              <a:solidFill>
                <a:schemeClr val="accent3"/>
              </a:solidFill>
              <a:latin typeface="Calibri" pitchFamily="34" charset="0"/>
            </a:endParaRPr>
          </a:p>
        </p:txBody>
      </p:sp>
      <p:sp>
        <p:nvSpPr>
          <p:cNvPr id="11" name="Tekstvak 10"/>
          <p:cNvSpPr txBox="1"/>
          <p:nvPr/>
        </p:nvSpPr>
        <p:spPr>
          <a:xfrm>
            <a:off x="6084168" y="5589240"/>
            <a:ext cx="1260000" cy="400110"/>
          </a:xfrm>
          <a:prstGeom prst="rect">
            <a:avLst/>
          </a:prstGeom>
          <a:noFill/>
          <a:ln w="28575">
            <a:solidFill>
              <a:schemeClr val="accent3"/>
            </a:solidFill>
          </a:ln>
        </p:spPr>
        <p:txBody>
          <a:bodyPr wrap="square" rtlCol="0">
            <a:spAutoFit/>
          </a:bodyPr>
          <a:lstStyle/>
          <a:p>
            <a:pPr algn="ctr"/>
            <a:r>
              <a:rPr lang="nl-NL" sz="2000" dirty="0" smtClean="0">
                <a:ln w="18415" cmpd="sng">
                  <a:solidFill>
                    <a:schemeClr val="accent3"/>
                  </a:solidFill>
                  <a:prstDash val="solid"/>
                </a:ln>
                <a:solidFill>
                  <a:schemeClr val="accent3"/>
                </a:solidFill>
                <a:latin typeface="Calibri" pitchFamily="34" charset="0"/>
                <a:hlinkClick r:id="rId4"/>
              </a:rPr>
              <a:t>Video 2</a:t>
            </a:r>
            <a:endParaRPr lang="nl-NL" sz="2000" dirty="0">
              <a:ln w="18415" cmpd="sng">
                <a:solidFill>
                  <a:schemeClr val="accent3"/>
                </a:solidFill>
                <a:prstDash val="solid"/>
              </a:ln>
              <a:solidFill>
                <a:schemeClr val="accent3"/>
              </a:solidFill>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908720"/>
            <a:ext cx="5324100" cy="647599"/>
          </a:xfrm>
        </p:spPr>
        <p:txBody>
          <a:bodyPr/>
          <a:lstStyle/>
          <a:p>
            <a:r>
              <a:rPr lang="nl-NL" sz="4800" dirty="0" smtClean="0">
                <a:solidFill>
                  <a:srgbClr val="999999"/>
                </a:solidFill>
                <a:latin typeface="Calibri" pitchFamily="34" charset="0"/>
              </a:rPr>
              <a:t>Territorium gedrag</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700808"/>
            <a:ext cx="7344816" cy="4824536"/>
          </a:xfrm>
        </p:spPr>
        <p:txBody>
          <a:bodyPr/>
          <a:lstStyle/>
          <a:p>
            <a:pPr marL="360000" indent="-360000"/>
            <a:r>
              <a:rPr lang="nl-NL" sz="2800" dirty="0" smtClean="0">
                <a:latin typeface="Calibri" pitchFamily="34" charset="0"/>
              </a:rPr>
              <a:t>Konijnen zijn territoriale wezentjes. </a:t>
            </a:r>
          </a:p>
          <a:p>
            <a:pPr marL="360000" indent="-360000"/>
            <a:r>
              <a:rPr lang="nl-NL" sz="2800" dirty="0" smtClean="0">
                <a:latin typeface="Calibri" pitchFamily="34" charset="0"/>
              </a:rPr>
              <a:t>Een groot deel van hun tijd zijn ze dan ook bezig met het afbakenen van hun eigen plek.</a:t>
            </a:r>
          </a:p>
          <a:p>
            <a:pPr marL="360000" indent="-360000"/>
            <a:r>
              <a:rPr lang="nl-NL" sz="2800" dirty="0" smtClean="0">
                <a:latin typeface="Calibri" pitchFamily="34" charset="0"/>
              </a:rPr>
              <a:t>Konijn wrijft met zijn kin over voorwerpen om zijn terrein af te bakenen. </a:t>
            </a:r>
          </a:p>
          <a:p>
            <a:pPr marL="360000" indent="-360000"/>
            <a:r>
              <a:rPr lang="nl-NL" sz="2800" dirty="0" smtClean="0">
                <a:latin typeface="Calibri" pitchFamily="34" charset="0"/>
              </a:rPr>
              <a:t>Ook door hoopjes keutels achter te laten.</a:t>
            </a:r>
          </a:p>
          <a:p>
            <a:pPr marL="360000" indent="-360000"/>
            <a:r>
              <a:rPr lang="nl-NL" sz="2800" dirty="0" smtClean="0">
                <a:latin typeface="Calibri" pitchFamily="34" charset="0"/>
              </a:rPr>
              <a:t>Indringers worden weggejaagd door te bijten en grommen. </a:t>
            </a:r>
          </a:p>
          <a:p>
            <a:pPr marL="360000" indent="-360000">
              <a:buNone/>
            </a:pPr>
            <a:endParaRPr lang="nl-NL" sz="2800" dirty="0" smtClean="0">
              <a:latin typeface="Calibri" pitchFamily="34" charset="0"/>
            </a:endParaRPr>
          </a:p>
          <a:p>
            <a:pPr marL="360000" indent="-360000">
              <a:buNone/>
            </a:pPr>
            <a:endParaRPr lang="nl-NL" sz="2800" dirty="0" smtClean="0">
              <a:latin typeface="Calibri" pitchFamily="34" charset="0"/>
            </a:endParaRPr>
          </a:p>
          <a:p>
            <a:pPr>
              <a:buNone/>
            </a:pP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pic>
        <p:nvPicPr>
          <p:cNvPr id="54274" name="Picture 2" descr="Afbeeldingsresultaat voor konijn markeren"/>
          <p:cNvPicPr>
            <a:picLocks noChangeAspect="1" noChangeArrowheads="1"/>
          </p:cNvPicPr>
          <p:nvPr/>
        </p:nvPicPr>
        <p:blipFill>
          <a:blip r:embed="rId3" cstate="print"/>
          <a:srcRect t="4612" b="12374"/>
          <a:stretch>
            <a:fillRect/>
          </a:stretch>
        </p:blipFill>
        <p:spPr bwMode="auto">
          <a:xfrm>
            <a:off x="5364088" y="4804846"/>
            <a:ext cx="3387924" cy="1874968"/>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620688"/>
            <a:ext cx="5324100" cy="647599"/>
          </a:xfrm>
        </p:spPr>
        <p:txBody>
          <a:bodyPr/>
          <a:lstStyle/>
          <a:p>
            <a:r>
              <a:rPr lang="nl-NL" sz="4800" dirty="0" smtClean="0">
                <a:solidFill>
                  <a:srgbClr val="999999"/>
                </a:solidFill>
                <a:latin typeface="Calibri" pitchFamily="34" charset="0"/>
              </a:rPr>
              <a:t>Alert gedrag</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268760"/>
            <a:ext cx="7344816" cy="5256584"/>
          </a:xfrm>
        </p:spPr>
        <p:txBody>
          <a:bodyPr/>
          <a:lstStyle/>
          <a:p>
            <a:pPr marL="360000" indent="-360000">
              <a:buNone/>
            </a:pPr>
            <a:r>
              <a:rPr lang="nl-NL" sz="2800" dirty="0" smtClean="0">
                <a:latin typeface="Calibri" pitchFamily="34" charset="0"/>
              </a:rPr>
              <a:t>Konijnen missen niets van hun omgeving!</a:t>
            </a:r>
          </a:p>
          <a:p>
            <a:pPr marL="360000" indent="-360000"/>
            <a:endParaRPr lang="nl-NL" dirty="0" smtClean="0">
              <a:latin typeface="Calibri" pitchFamily="34" charset="0"/>
            </a:endParaRPr>
          </a:p>
          <a:p>
            <a:pPr marL="360000" indent="-360000"/>
            <a:r>
              <a:rPr lang="nl-NL" sz="2800" dirty="0" smtClean="0">
                <a:latin typeface="Calibri" pitchFamily="34" charset="0"/>
              </a:rPr>
              <a:t>Op de achterpoten staan: je konijn wil de omgeving beter kunnen overzien.</a:t>
            </a:r>
          </a:p>
          <a:p>
            <a:pPr marL="360000" indent="-360000"/>
            <a:r>
              <a:rPr lang="nl-NL" sz="2800" dirty="0" smtClean="0">
                <a:latin typeface="Calibri" pitchFamily="34" charset="0"/>
              </a:rPr>
              <a:t>Languit liggen, met de oren overeind en het staartje omhoog: Het konijn is niet bang, maar ziet wel iets interessants in zijn omgeving.</a:t>
            </a:r>
          </a:p>
          <a:p>
            <a:pPr marL="360000" indent="-360000"/>
            <a:r>
              <a:rPr lang="nl-NL" sz="2800" dirty="0" smtClean="0">
                <a:latin typeface="Calibri" pitchFamily="34" charset="0"/>
              </a:rPr>
              <a:t>Overeind staand met de oren overeind: gevaar, opwinding, het zien van iets nieuws.</a:t>
            </a:r>
          </a:p>
          <a:p>
            <a:pPr marL="360000" indent="-360000"/>
            <a:r>
              <a:rPr lang="nl-NL" sz="2800" dirty="0" smtClean="0">
                <a:latin typeface="Calibri" pitchFamily="34" charset="0"/>
              </a:rPr>
              <a:t>Oren naar voren, ogen wijd open, nek uitgestrekt. Vaak staan de pootjes hierbij ver naar achter en leunen de konijnen naar voren: Konijn ontdekt een nieuw gebied.</a:t>
            </a:r>
          </a:p>
          <a:p>
            <a:pPr marL="360000" indent="-360000"/>
            <a:endParaRPr lang="nl-NL" sz="2800" dirty="0" smtClean="0">
              <a:latin typeface="Calibri" pitchFamily="34" charset="0"/>
            </a:endParaRPr>
          </a:p>
          <a:p>
            <a:pPr>
              <a:buNone/>
            </a:pP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251520" y="476672"/>
            <a:ext cx="5324100" cy="1008112"/>
          </a:xfrm>
        </p:spPr>
        <p:txBody>
          <a:bodyPr/>
          <a:lstStyle/>
          <a:p>
            <a:r>
              <a:rPr lang="nl-NL" sz="4800" dirty="0" smtClean="0">
                <a:solidFill>
                  <a:srgbClr val="999999"/>
                </a:solidFill>
                <a:latin typeface="Calibri" pitchFamily="34" charset="0"/>
              </a:rPr>
              <a:t>Ontspannen konijn</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484784"/>
            <a:ext cx="7128792" cy="4896544"/>
          </a:xfrm>
        </p:spPr>
        <p:txBody>
          <a:bodyPr/>
          <a:lstStyle/>
          <a:p>
            <a:pPr marL="360000" indent="-360000">
              <a:buNone/>
            </a:pPr>
            <a:r>
              <a:rPr lang="nl-NL" sz="2800" b="1" dirty="0" smtClean="0">
                <a:latin typeface="Calibri" pitchFamily="34" charset="0"/>
              </a:rPr>
              <a:t>‘Bunnyflop’</a:t>
            </a:r>
          </a:p>
          <a:p>
            <a:pPr marL="360000" indent="-360000"/>
            <a:r>
              <a:rPr lang="nl-NL" sz="2800" dirty="0" smtClean="0">
                <a:latin typeface="Calibri" pitchFamily="34" charset="0"/>
              </a:rPr>
              <a:t>Konijn valt spontaan op zijn zij, dier is gelukkig en voelt zich op zijn gemak.</a:t>
            </a:r>
          </a:p>
          <a:p>
            <a:pPr marL="360000" indent="-360000">
              <a:buNone/>
            </a:pPr>
            <a:r>
              <a:rPr lang="nl-NL" sz="2800" b="1" dirty="0" smtClean="0">
                <a:latin typeface="Calibri" pitchFamily="34" charset="0"/>
              </a:rPr>
              <a:t>Knarsen tanden</a:t>
            </a:r>
          </a:p>
          <a:p>
            <a:pPr marL="360000" indent="-360000"/>
            <a:r>
              <a:rPr lang="nl-NL" sz="2800" dirty="0" smtClean="0">
                <a:latin typeface="Calibri" pitchFamily="34" charset="0"/>
              </a:rPr>
              <a:t>2 dingen: Dier heeft pijn of is erg gelukkig.</a:t>
            </a:r>
          </a:p>
          <a:p>
            <a:pPr marL="360000" indent="-360000">
              <a:buNone/>
            </a:pPr>
            <a:r>
              <a:rPr lang="nl-NL" sz="2800" b="1" dirty="0" smtClean="0">
                <a:latin typeface="Calibri" pitchFamily="34" charset="0"/>
              </a:rPr>
              <a:t>Graven </a:t>
            </a:r>
          </a:p>
          <a:p>
            <a:pPr marL="360000" indent="-360000"/>
            <a:r>
              <a:rPr lang="nl-NL" sz="2800" dirty="0" smtClean="0">
                <a:latin typeface="Calibri" pitchFamily="34" charset="0"/>
              </a:rPr>
              <a:t>Behoort tot het natuurlijk gedrag.</a:t>
            </a:r>
          </a:p>
          <a:p>
            <a:pPr marL="360000" indent="-360000">
              <a:buNone/>
            </a:pPr>
            <a:r>
              <a:rPr lang="nl-NL" sz="2800" b="1" dirty="0" smtClean="0">
                <a:latin typeface="Calibri" pitchFamily="34" charset="0"/>
              </a:rPr>
              <a:t>‘</a:t>
            </a:r>
            <a:r>
              <a:rPr lang="nl-NL" sz="2800" b="1" dirty="0" err="1" smtClean="0">
                <a:latin typeface="Calibri" pitchFamily="34" charset="0"/>
              </a:rPr>
              <a:t>Binky’s</a:t>
            </a:r>
            <a:r>
              <a:rPr lang="nl-NL" sz="2800" b="1" dirty="0" smtClean="0">
                <a:latin typeface="Calibri" pitchFamily="34" charset="0"/>
              </a:rPr>
              <a:t>’</a:t>
            </a:r>
          </a:p>
          <a:p>
            <a:pPr marL="360000" indent="-360000"/>
            <a:r>
              <a:rPr lang="nl-NL" sz="2800" dirty="0" smtClean="0">
                <a:latin typeface="Calibri" pitchFamily="34" charset="0"/>
              </a:rPr>
              <a:t>konijn die blij zijn maken gekke sprongen waarbij ze de achterpoten wegslaan.</a:t>
            </a:r>
          </a:p>
          <a:p>
            <a:pPr marL="360000" indent="-360000"/>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sp>
        <p:nvSpPr>
          <p:cNvPr id="10" name="Tekstvak 9"/>
          <p:cNvSpPr txBox="1"/>
          <p:nvPr/>
        </p:nvSpPr>
        <p:spPr>
          <a:xfrm>
            <a:off x="6084168" y="2780928"/>
            <a:ext cx="1260000" cy="400110"/>
          </a:xfrm>
          <a:prstGeom prst="rect">
            <a:avLst/>
          </a:prstGeom>
          <a:noFill/>
          <a:ln w="28575">
            <a:solidFill>
              <a:schemeClr val="accent3"/>
            </a:solidFill>
          </a:ln>
        </p:spPr>
        <p:txBody>
          <a:bodyPr wrap="square" rtlCol="0">
            <a:spAutoFit/>
          </a:bodyPr>
          <a:lstStyle/>
          <a:p>
            <a:pPr algn="ctr"/>
            <a:r>
              <a:rPr lang="nl-NL" sz="2000" dirty="0" smtClean="0">
                <a:ln w="18415" cmpd="sng">
                  <a:solidFill>
                    <a:schemeClr val="accent3"/>
                  </a:solidFill>
                  <a:prstDash val="solid"/>
                </a:ln>
                <a:solidFill>
                  <a:schemeClr val="accent3"/>
                </a:solidFill>
                <a:latin typeface="Calibri" pitchFamily="34" charset="0"/>
                <a:hlinkClick r:id="rId3"/>
              </a:rPr>
              <a:t>Video 3</a:t>
            </a:r>
            <a:endParaRPr lang="nl-NL" sz="2000" dirty="0">
              <a:ln w="18415" cmpd="sng">
                <a:solidFill>
                  <a:schemeClr val="accent3"/>
                </a:solidFill>
                <a:prstDash val="solid"/>
              </a:ln>
              <a:solidFill>
                <a:schemeClr val="accent3"/>
              </a:solidFill>
              <a:latin typeface="Calibri" pitchFamily="34" charset="0"/>
            </a:endParaRPr>
          </a:p>
        </p:txBody>
      </p:sp>
      <p:sp>
        <p:nvSpPr>
          <p:cNvPr id="11" name="Tekstvak 10"/>
          <p:cNvSpPr txBox="1"/>
          <p:nvPr/>
        </p:nvSpPr>
        <p:spPr>
          <a:xfrm>
            <a:off x="6012160" y="5877272"/>
            <a:ext cx="1260000" cy="400110"/>
          </a:xfrm>
          <a:prstGeom prst="rect">
            <a:avLst/>
          </a:prstGeom>
          <a:noFill/>
          <a:ln w="28575">
            <a:solidFill>
              <a:schemeClr val="accent3"/>
            </a:solidFill>
          </a:ln>
        </p:spPr>
        <p:txBody>
          <a:bodyPr wrap="square" rtlCol="0">
            <a:spAutoFit/>
          </a:bodyPr>
          <a:lstStyle/>
          <a:p>
            <a:pPr algn="ctr"/>
            <a:r>
              <a:rPr lang="nl-NL" sz="2000" dirty="0" smtClean="0">
                <a:ln w="18415" cmpd="sng">
                  <a:solidFill>
                    <a:schemeClr val="accent3"/>
                  </a:solidFill>
                  <a:prstDash val="solid"/>
                </a:ln>
                <a:solidFill>
                  <a:schemeClr val="accent3"/>
                </a:solidFill>
                <a:latin typeface="Calibri" pitchFamily="34" charset="0"/>
                <a:hlinkClick r:id="rId4"/>
              </a:rPr>
              <a:t>Video 4</a:t>
            </a:r>
            <a:endParaRPr lang="nl-NL" sz="2000" dirty="0">
              <a:ln w="18415" cmpd="sng">
                <a:solidFill>
                  <a:schemeClr val="accent3"/>
                </a:solidFill>
                <a:prstDash val="solid"/>
              </a:ln>
              <a:solidFill>
                <a:schemeClr val="accent3"/>
              </a:solidFill>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548680"/>
            <a:ext cx="5324100" cy="647599"/>
          </a:xfrm>
        </p:spPr>
        <p:txBody>
          <a:bodyPr/>
          <a:lstStyle/>
          <a:p>
            <a:r>
              <a:rPr lang="nl-NL" sz="4800" dirty="0" smtClean="0">
                <a:solidFill>
                  <a:srgbClr val="999999"/>
                </a:solidFill>
                <a:latin typeface="Calibri" pitchFamily="34" charset="0"/>
              </a:rPr>
              <a:t>Abnormaal gedrag</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340768"/>
            <a:ext cx="7488832" cy="5328592"/>
          </a:xfrm>
        </p:spPr>
        <p:txBody>
          <a:bodyPr/>
          <a:lstStyle/>
          <a:p>
            <a:pPr>
              <a:buNone/>
            </a:pPr>
            <a:r>
              <a:rPr lang="nl-NL" sz="2800" dirty="0" smtClean="0">
                <a:latin typeface="Calibri" pitchFamily="34" charset="0"/>
              </a:rPr>
              <a:t>Bij verveling of eenzaamheid:</a:t>
            </a:r>
          </a:p>
          <a:p>
            <a:pPr marL="360000" indent="-360000"/>
            <a:r>
              <a:rPr lang="nl-NL" sz="2800" dirty="0" smtClean="0">
                <a:latin typeface="Calibri" pitchFamily="34" charset="0"/>
              </a:rPr>
              <a:t>Tralies of hout van hok bijten.</a:t>
            </a:r>
          </a:p>
          <a:p>
            <a:pPr marL="360000" indent="-360000"/>
            <a:r>
              <a:rPr lang="nl-NL" sz="2800" dirty="0" smtClean="0">
                <a:latin typeface="Calibri" pitchFamily="34" charset="0"/>
              </a:rPr>
              <a:t>IJsberen.</a:t>
            </a:r>
          </a:p>
          <a:p>
            <a:pPr marL="360000" indent="-360000"/>
            <a:r>
              <a:rPr lang="nl-NL" sz="2800" dirty="0" smtClean="0">
                <a:latin typeface="Calibri" pitchFamily="34" charset="0"/>
              </a:rPr>
              <a:t>Overmatig krabben.</a:t>
            </a:r>
          </a:p>
          <a:p>
            <a:pPr marL="360000" indent="-360000"/>
            <a:r>
              <a:rPr lang="nl-NL" sz="2800" dirty="0" smtClean="0">
                <a:latin typeface="Calibri" pitchFamily="34" charset="0"/>
              </a:rPr>
              <a:t>Overmatig de vacht schoonlikken.</a:t>
            </a:r>
          </a:p>
          <a:p>
            <a:pPr marL="360000" indent="-360000"/>
            <a:r>
              <a:rPr lang="nl-NL" sz="2800" dirty="0" smtClean="0">
                <a:latin typeface="Calibri" pitchFamily="34" charset="0"/>
              </a:rPr>
              <a:t>Overmatig blijven eten of juist te weinig eten.</a:t>
            </a:r>
          </a:p>
          <a:p>
            <a:pPr marL="360000" indent="-360000"/>
            <a:r>
              <a:rPr lang="nl-NL" sz="2800" dirty="0" smtClean="0">
                <a:latin typeface="Calibri" pitchFamily="34" charset="0"/>
              </a:rPr>
              <a:t>Hele dag slapen.</a:t>
            </a:r>
          </a:p>
          <a:p>
            <a:pPr marL="360000" indent="-360000"/>
            <a:r>
              <a:rPr lang="nl-NL" sz="2800" dirty="0" smtClean="0">
                <a:latin typeface="Calibri" pitchFamily="34" charset="0"/>
              </a:rPr>
              <a:t>Agressief gedrag.</a:t>
            </a:r>
          </a:p>
          <a:p>
            <a:pPr marL="360000" indent="-360000"/>
            <a:r>
              <a:rPr lang="nl-NL" sz="2800" dirty="0" smtClean="0">
                <a:latin typeface="Calibri" pitchFamily="34" charset="0"/>
              </a:rPr>
              <a:t>Knarsen tanden --&gt; dier heeft pijn.</a:t>
            </a:r>
          </a:p>
          <a:p>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11560" y="1484784"/>
            <a:ext cx="3522300" cy="3240360"/>
          </a:xfrm>
        </p:spPr>
        <p:txBody>
          <a:bodyPr/>
          <a:lstStyle/>
          <a:p>
            <a:r>
              <a:rPr lang="nl-NL" sz="4400" b="0" dirty="0" smtClean="0">
                <a:latin typeface="Calibri" pitchFamily="34" charset="0"/>
              </a:rPr>
              <a:t>Soorten gedrag Cavia</a:t>
            </a:r>
            <a:br>
              <a:rPr lang="nl-NL" sz="4400" b="0" dirty="0" smtClean="0">
                <a:latin typeface="Calibri" pitchFamily="34" charset="0"/>
              </a:rPr>
            </a:br>
            <a:r>
              <a:rPr lang="nl-NL" sz="4400" b="0" dirty="0" smtClean="0">
                <a:latin typeface="Calibri" pitchFamily="34" charset="0"/>
              </a:rPr>
              <a:t>&amp;</a:t>
            </a:r>
            <a:br>
              <a:rPr lang="nl-NL" sz="4400" b="0" dirty="0" smtClean="0">
                <a:latin typeface="Calibri" pitchFamily="34" charset="0"/>
              </a:rPr>
            </a:br>
            <a:r>
              <a:rPr lang="nl-NL" sz="4400" b="0" dirty="0" smtClean="0">
                <a:latin typeface="Calibri" pitchFamily="34" charset="0"/>
              </a:rPr>
              <a:t>Zintuigen</a:t>
            </a:r>
            <a:endParaRPr lang="nl-NL" sz="4400" b="0" dirty="0">
              <a:latin typeface="Calibri" pitchFamily="34" charset="0"/>
            </a:endParaRPr>
          </a:p>
        </p:txBody>
      </p:sp>
      <p:sp>
        <p:nvSpPr>
          <p:cNvPr id="11" name="Ondertitel 10"/>
          <p:cNvSpPr>
            <a:spLocks noGrp="1"/>
          </p:cNvSpPr>
          <p:nvPr>
            <p:ph type="subTitle" idx="1"/>
          </p:nvPr>
        </p:nvSpPr>
        <p:spPr/>
        <p:txBody>
          <a:bodyPr/>
          <a:lstStyle/>
          <a:p>
            <a:pPr algn="l"/>
            <a:r>
              <a:rPr lang="nl-NL" sz="2800" dirty="0" smtClean="0">
                <a:latin typeface="Calibri" pitchFamily="34" charset="0"/>
                <a:hlinkClick r:id="rId2"/>
              </a:rPr>
              <a:t>Meer informatie:</a:t>
            </a:r>
            <a:endParaRPr lang="nl-NL" sz="2800" dirty="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3" cstate="print"/>
          <a:srcRect l="2470"/>
          <a:stretch>
            <a:fillRect/>
          </a:stretch>
        </p:blipFill>
        <p:spPr bwMode="auto">
          <a:xfrm>
            <a:off x="5940152" y="260648"/>
            <a:ext cx="1734005" cy="900068"/>
          </a:xfrm>
          <a:prstGeom prst="rect">
            <a:avLst/>
          </a:prstGeom>
        </p:spPr>
      </p:pic>
      <p:pic>
        <p:nvPicPr>
          <p:cNvPr id="57346" name="Picture 2" descr="Afbeeldingsresultaat voor cavia"/>
          <p:cNvPicPr>
            <a:picLocks noChangeAspect="1" noChangeArrowheads="1"/>
          </p:cNvPicPr>
          <p:nvPr/>
        </p:nvPicPr>
        <p:blipFill>
          <a:blip r:embed="rId4" cstate="print"/>
          <a:srcRect/>
          <a:stretch>
            <a:fillRect/>
          </a:stretch>
        </p:blipFill>
        <p:spPr bwMode="auto">
          <a:xfrm>
            <a:off x="5148064" y="2348880"/>
            <a:ext cx="3820294" cy="2229908"/>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251520" y="476672"/>
            <a:ext cx="5324100" cy="1008112"/>
          </a:xfrm>
        </p:spPr>
        <p:txBody>
          <a:bodyPr/>
          <a:lstStyle/>
          <a:p>
            <a:r>
              <a:rPr lang="nl-NL" sz="4800" dirty="0" smtClean="0">
                <a:solidFill>
                  <a:srgbClr val="999999"/>
                </a:solidFill>
                <a:latin typeface="Calibri" pitchFamily="34" charset="0"/>
              </a:rPr>
              <a:t>Sociaal gedrag</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484784"/>
            <a:ext cx="7128792" cy="4896544"/>
          </a:xfrm>
        </p:spPr>
        <p:txBody>
          <a:bodyPr/>
          <a:lstStyle/>
          <a:p>
            <a:pPr marL="360000" indent="-360000"/>
            <a:r>
              <a:rPr lang="nl-NL" sz="2800" dirty="0" smtClean="0">
                <a:latin typeface="Calibri" pitchFamily="34" charset="0"/>
              </a:rPr>
              <a:t>Van nature groepsdieren.</a:t>
            </a:r>
          </a:p>
          <a:p>
            <a:pPr marL="360000" indent="-360000"/>
            <a:r>
              <a:rPr lang="nl-NL" sz="2800" dirty="0" smtClean="0">
                <a:latin typeface="Calibri" pitchFamily="34" charset="0"/>
              </a:rPr>
              <a:t>In het wild leeft één beertje samen met een aantal zeugjes.</a:t>
            </a:r>
          </a:p>
          <a:p>
            <a:pPr marL="360000" indent="-360000"/>
            <a:r>
              <a:rPr lang="nl-NL" sz="2800" dirty="0" smtClean="0">
                <a:latin typeface="Calibri" pitchFamily="34" charset="0"/>
              </a:rPr>
              <a:t>Iedere groep heeft een territorium van gemiddeld een hectare.</a:t>
            </a:r>
          </a:p>
          <a:p>
            <a:pPr marL="360000" indent="-360000"/>
            <a:r>
              <a:rPr lang="nl-NL" sz="2800" dirty="0" smtClean="0">
                <a:latin typeface="Calibri" pitchFamily="34" charset="0"/>
              </a:rPr>
              <a:t>De grenzen van het territorium zijn tot op de centimeter bekend en worden angstvallig in de gaten gehouden.</a:t>
            </a:r>
          </a:p>
          <a:p>
            <a:pPr marL="360000" indent="-360000"/>
            <a:r>
              <a:rPr lang="nl-NL" sz="2800" dirty="0" smtClean="0">
                <a:latin typeface="Calibri" pitchFamily="34" charset="0"/>
              </a:rPr>
              <a:t>In het wild bewegen cavia's iedere dag en lopen ze grote afstanden </a:t>
            </a:r>
            <a:r>
              <a:rPr lang="nl-NL" sz="2800" dirty="0" smtClean="0">
                <a:latin typeface="Calibri" pitchFamily="34" charset="0"/>
                <a:sym typeface="Wingdings" pitchFamily="2" charset="2"/>
              </a:rPr>
              <a:t>--&gt; beweging belangrijk.</a:t>
            </a: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908720"/>
            <a:ext cx="5324100" cy="647599"/>
          </a:xfrm>
        </p:spPr>
        <p:txBody>
          <a:bodyPr/>
          <a:lstStyle/>
          <a:p>
            <a:r>
              <a:rPr lang="nl-NL" sz="4800" dirty="0" smtClean="0">
                <a:solidFill>
                  <a:srgbClr val="999999"/>
                </a:solidFill>
                <a:latin typeface="Calibri" pitchFamily="34" charset="0"/>
              </a:rPr>
              <a:t>Rangorde </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700808"/>
            <a:ext cx="7344816" cy="4824536"/>
          </a:xfrm>
        </p:spPr>
        <p:txBody>
          <a:bodyPr/>
          <a:lstStyle/>
          <a:p>
            <a:pPr marL="360000" indent="-360000">
              <a:buNone/>
            </a:pPr>
            <a:r>
              <a:rPr lang="nl-NL" sz="2800" dirty="0" smtClean="0">
                <a:latin typeface="Calibri" pitchFamily="34" charset="0"/>
              </a:rPr>
              <a:t>Cavia’s hebben een rangorde --&gt;</a:t>
            </a:r>
          </a:p>
          <a:p>
            <a:pPr marL="360000" indent="-360000">
              <a:buNone/>
            </a:pPr>
            <a:r>
              <a:rPr lang="nl-NL" sz="2800" dirty="0" smtClean="0">
                <a:latin typeface="Calibri" pitchFamily="34" charset="0"/>
              </a:rPr>
              <a:t>wanneer rangorde wordt bepaald:</a:t>
            </a:r>
          </a:p>
          <a:p>
            <a:pPr marL="360000" indent="-360000"/>
            <a:r>
              <a:rPr lang="nl-NL" sz="2800" dirty="0" smtClean="0">
                <a:latin typeface="Calibri" pitchFamily="34" charset="0"/>
              </a:rPr>
              <a:t>Meestal zonder vechten, vooral imponeergedrag.</a:t>
            </a:r>
          </a:p>
          <a:p>
            <a:pPr marL="360000" indent="-360000"/>
            <a:r>
              <a:rPr lang="nl-NL" sz="2800" dirty="0" smtClean="0">
                <a:latin typeface="Calibri" pitchFamily="34" charset="0"/>
              </a:rPr>
              <a:t>Cavia’s lopen om elkaar heen op hoge poten</a:t>
            </a:r>
          </a:p>
          <a:p>
            <a:pPr marL="360000" indent="-360000"/>
            <a:r>
              <a:rPr lang="nl-NL" sz="2800" dirty="0" smtClean="0">
                <a:latin typeface="Calibri" pitchFamily="34" charset="0"/>
              </a:rPr>
              <a:t>De haren op hun rug en nek staan overeind en ze klappertanden.</a:t>
            </a:r>
          </a:p>
          <a:p>
            <a:pPr marL="360000" indent="-360000"/>
            <a:r>
              <a:rPr lang="nl-NL" sz="2800" dirty="0" smtClean="0">
                <a:latin typeface="Calibri" pitchFamily="34" charset="0"/>
              </a:rPr>
              <a:t>Soms een paar beten volgen, maar die zijn meestal in de vacht en niet in het vlees. Het gevecht eindigt als de ene erkent dat hij de verliezer is.</a:t>
            </a:r>
          </a:p>
          <a:p>
            <a:pPr>
              <a:buNone/>
            </a:pP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332656"/>
            <a:ext cx="635531" cy="720000"/>
          </a:xfrm>
          <a:prstGeom prst="rect">
            <a:avLst/>
          </a:prstGeom>
          <a:noFill/>
          <a:ln w="31750" cap="rnd">
            <a:solidFill>
              <a:srgbClr val="688031"/>
            </a:solidFill>
            <a:prstDash val="solid"/>
            <a:round/>
          </a:ln>
        </p:spPr>
      </p:pic>
      <p:pic>
        <p:nvPicPr>
          <p:cNvPr id="8" name="Picture 2" descr="Gerelateerde afbeelding"/>
          <p:cNvPicPr>
            <a:picLocks noChangeAspect="1" noChangeArrowheads="1"/>
          </p:cNvPicPr>
          <p:nvPr/>
        </p:nvPicPr>
        <p:blipFill>
          <a:blip r:embed="rId3" cstate="print"/>
          <a:srcRect l="2470"/>
          <a:stretch>
            <a:fillRect/>
          </a:stretch>
        </p:blipFill>
        <p:spPr bwMode="auto">
          <a:xfrm>
            <a:off x="5940152" y="260648"/>
            <a:ext cx="1734005" cy="900068"/>
          </a:xfrm>
          <a:prstGeom prst="rect">
            <a:avLst/>
          </a:prstGeom>
        </p:spPr>
      </p:pic>
      <p:sp>
        <p:nvSpPr>
          <p:cNvPr id="12" name="Tekstvak 11"/>
          <p:cNvSpPr txBox="1"/>
          <p:nvPr/>
        </p:nvSpPr>
        <p:spPr>
          <a:xfrm>
            <a:off x="6084168" y="2924944"/>
            <a:ext cx="1260000" cy="400110"/>
          </a:xfrm>
          <a:prstGeom prst="rect">
            <a:avLst/>
          </a:prstGeom>
          <a:noFill/>
          <a:ln w="28575">
            <a:solidFill>
              <a:schemeClr val="accent3"/>
            </a:solidFill>
          </a:ln>
        </p:spPr>
        <p:txBody>
          <a:bodyPr wrap="square" rtlCol="0">
            <a:spAutoFit/>
          </a:bodyPr>
          <a:lstStyle/>
          <a:p>
            <a:pPr algn="ctr"/>
            <a:r>
              <a:rPr lang="nl-NL" sz="2000" dirty="0" smtClean="0">
                <a:ln w="18415" cmpd="sng">
                  <a:solidFill>
                    <a:schemeClr val="accent3"/>
                  </a:solidFill>
                  <a:prstDash val="solid"/>
                </a:ln>
                <a:solidFill>
                  <a:schemeClr val="accent3"/>
                </a:solidFill>
                <a:latin typeface="Calibri" pitchFamily="34" charset="0"/>
                <a:hlinkClick r:id="rId4"/>
              </a:rPr>
              <a:t>Video 6</a:t>
            </a:r>
            <a:endParaRPr lang="nl-NL" sz="2000" dirty="0">
              <a:ln w="18415" cmpd="sng">
                <a:solidFill>
                  <a:schemeClr val="accent3"/>
                </a:solidFill>
                <a:prstDash val="solid"/>
              </a:ln>
              <a:solidFill>
                <a:schemeClr val="accent3"/>
              </a:solidFill>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548681"/>
            <a:ext cx="5324100" cy="864096"/>
          </a:xfrm>
        </p:spPr>
        <p:txBody>
          <a:bodyPr/>
          <a:lstStyle/>
          <a:p>
            <a:r>
              <a:rPr lang="nl-NL" sz="4800" dirty="0" smtClean="0">
                <a:solidFill>
                  <a:srgbClr val="999999"/>
                </a:solidFill>
                <a:latin typeface="Calibri" pitchFamily="34" charset="0"/>
              </a:rPr>
              <a:t>Abnormaal gedrag</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179512" y="1412776"/>
            <a:ext cx="7848872" cy="5112568"/>
          </a:xfrm>
        </p:spPr>
        <p:txBody>
          <a:bodyPr/>
          <a:lstStyle/>
          <a:p>
            <a:pPr marL="360000" indent="-360000">
              <a:buNone/>
            </a:pPr>
            <a:r>
              <a:rPr lang="nl-NL" sz="2800" b="1" dirty="0" smtClean="0">
                <a:latin typeface="Calibri" pitchFamily="34" charset="0"/>
              </a:rPr>
              <a:t>Stereotype gedrag</a:t>
            </a:r>
          </a:p>
          <a:p>
            <a:pPr marL="360000" indent="-360000"/>
            <a:r>
              <a:rPr lang="nl-NL" sz="2800" dirty="0" smtClean="0">
                <a:latin typeface="Calibri" pitchFamily="34" charset="0"/>
              </a:rPr>
              <a:t>Een knikkende op- en neerwaartse beweging maken met de kop.</a:t>
            </a:r>
          </a:p>
          <a:p>
            <a:pPr marL="360000" indent="-360000"/>
            <a:r>
              <a:rPr lang="nl-NL" sz="2800" dirty="0" smtClean="0">
                <a:latin typeface="Calibri" pitchFamily="34" charset="0"/>
              </a:rPr>
              <a:t>Overdreven kauwen.</a:t>
            </a:r>
          </a:p>
          <a:p>
            <a:pPr marL="360000" indent="-360000"/>
            <a:r>
              <a:rPr lang="nl-NL" sz="2800" dirty="0" smtClean="0">
                <a:latin typeface="Calibri" pitchFamily="34" charset="0"/>
              </a:rPr>
              <a:t>Oneetbare objecten (zaagsel, hout, kooimateriaal) proberen op te eten.</a:t>
            </a:r>
          </a:p>
          <a:p>
            <a:pPr marL="360000" indent="-360000"/>
            <a:r>
              <a:rPr lang="nl-NL" sz="2800" dirty="0" smtClean="0">
                <a:latin typeface="Calibri" pitchFamily="34" charset="0"/>
              </a:rPr>
              <a:t>Steeds de hoek in lopen of de kop tegen de hoek duwen.</a:t>
            </a:r>
          </a:p>
          <a:p>
            <a:pPr marL="360000" indent="-360000"/>
            <a:r>
              <a:rPr lang="nl-NL" sz="2800" dirty="0" smtClean="0">
                <a:latin typeface="Calibri" pitchFamily="34" charset="0"/>
              </a:rPr>
              <a:t>In de bedding wroeten met de intentie zich onder te graven.</a:t>
            </a: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332656"/>
            <a:ext cx="635531" cy="720000"/>
          </a:xfrm>
          <a:prstGeom prst="rect">
            <a:avLst/>
          </a:prstGeom>
          <a:noFill/>
          <a:ln w="31750" cap="rnd">
            <a:solidFill>
              <a:srgbClr val="688031"/>
            </a:solidFill>
            <a:prstDash val="solid"/>
            <a:round/>
          </a:ln>
        </p:spPr>
      </p:pic>
      <p:pic>
        <p:nvPicPr>
          <p:cNvPr id="8" name="Picture 2" descr="Gerelateerde afbeelding"/>
          <p:cNvPicPr>
            <a:picLocks noChangeAspect="1" noChangeArrowheads="1"/>
          </p:cNvPicPr>
          <p:nvPr/>
        </p:nvPicPr>
        <p:blipFill>
          <a:blip r:embed="rId3" cstate="print"/>
          <a:srcRect l="2470"/>
          <a:stretch>
            <a:fillRect/>
          </a:stretch>
        </p:blipFill>
        <p:spPr bwMode="auto">
          <a:xfrm>
            <a:off x="5940152" y="260648"/>
            <a:ext cx="1734005" cy="90006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idx="1"/>
          </p:nvPr>
        </p:nvSpPr>
        <p:spPr>
          <a:xfrm>
            <a:off x="899592" y="3501008"/>
            <a:ext cx="7190134" cy="3007600"/>
          </a:xfrm>
        </p:spPr>
        <p:txBody>
          <a:bodyPr/>
          <a:lstStyle/>
          <a:p>
            <a:pPr lvl="0">
              <a:buNone/>
            </a:pPr>
            <a:r>
              <a:rPr lang="nl-NL" sz="3600" b="1" dirty="0" smtClean="0">
                <a:latin typeface="Calibri" pitchFamily="34" charset="0"/>
              </a:rPr>
              <a:t>Gedrag konijnen en cavia’s</a:t>
            </a:r>
          </a:p>
          <a:p>
            <a:pPr lvl="0">
              <a:buNone/>
            </a:pPr>
            <a:r>
              <a:rPr lang="nl-NL" sz="3600" b="1" dirty="0" smtClean="0">
                <a:latin typeface="Calibri" pitchFamily="34" charset="0"/>
              </a:rPr>
              <a:t>	</a:t>
            </a:r>
            <a:r>
              <a:rPr lang="nl-NL" sz="2800" dirty="0" smtClean="0">
                <a:latin typeface="Calibri" pitchFamily="34" charset="0"/>
              </a:rPr>
              <a:t>Historie &amp; Domesticatie</a:t>
            </a:r>
          </a:p>
          <a:p>
            <a:pPr lvl="0">
              <a:buNone/>
            </a:pPr>
            <a:r>
              <a:rPr lang="nl-NL" sz="2800" dirty="0" smtClean="0">
                <a:latin typeface="Calibri" pitchFamily="34" charset="0"/>
              </a:rPr>
              <a:t>	Soorten gedrag konijn &amp; Zintuigen	</a:t>
            </a:r>
          </a:p>
          <a:p>
            <a:pPr lvl="0">
              <a:buNone/>
            </a:pPr>
            <a:r>
              <a:rPr lang="nl-NL" sz="2800" dirty="0" smtClean="0">
                <a:latin typeface="Calibri" pitchFamily="34" charset="0"/>
              </a:rPr>
              <a:t>	Soorten gedrag cavia &amp; Zintuigen</a:t>
            </a:r>
          </a:p>
          <a:p>
            <a:pPr lvl="0">
              <a:buNone/>
            </a:pPr>
            <a:r>
              <a:rPr lang="nl-NL" sz="3200" dirty="0" smtClean="0">
                <a:latin typeface="Calibri" pitchFamily="34" charset="0"/>
              </a:rPr>
              <a:t>	</a:t>
            </a:r>
            <a:endParaRPr lang="nl-NL" sz="36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3" cstate="print"/>
          <a:srcRect l="2470"/>
          <a:stretch>
            <a:fillRect/>
          </a:stretch>
        </p:blipFill>
        <p:spPr bwMode="auto">
          <a:xfrm>
            <a:off x="5940152" y="260648"/>
            <a:ext cx="1734005" cy="900068"/>
          </a:xfrm>
          <a:prstGeom prst="rect">
            <a:avLst/>
          </a:prstGeom>
        </p:spPr>
      </p:pic>
      <p:pic>
        <p:nvPicPr>
          <p:cNvPr id="36866" name="Picture 2" descr="Afbeeldingsresultaat voor konijn en cavia"/>
          <p:cNvPicPr>
            <a:picLocks noChangeAspect="1" noChangeArrowheads="1"/>
          </p:cNvPicPr>
          <p:nvPr/>
        </p:nvPicPr>
        <p:blipFill>
          <a:blip r:embed="rId4" cstate="print"/>
          <a:srcRect/>
          <a:stretch>
            <a:fillRect/>
          </a:stretch>
        </p:blipFill>
        <p:spPr bwMode="auto">
          <a:xfrm>
            <a:off x="1907704" y="1412776"/>
            <a:ext cx="4319042" cy="2106363"/>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251520" y="476672"/>
            <a:ext cx="5324100" cy="647599"/>
          </a:xfrm>
        </p:spPr>
        <p:txBody>
          <a:bodyPr/>
          <a:lstStyle/>
          <a:p>
            <a:r>
              <a:rPr lang="nl-NL" sz="4800" dirty="0" smtClean="0">
                <a:solidFill>
                  <a:srgbClr val="999999"/>
                </a:solidFill>
                <a:latin typeface="Calibri" pitchFamily="34" charset="0"/>
              </a:rPr>
              <a:t>Historie</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251520" y="1484784"/>
            <a:ext cx="7632848" cy="5184576"/>
          </a:xfrm>
        </p:spPr>
        <p:txBody>
          <a:bodyPr/>
          <a:lstStyle/>
          <a:p>
            <a:pPr marL="360000" indent="-360000"/>
            <a:r>
              <a:rPr lang="nl-NL" sz="2800" b="1" dirty="0" smtClean="0">
                <a:latin typeface="Calibri" pitchFamily="34" charset="0"/>
              </a:rPr>
              <a:t>Konijn</a:t>
            </a:r>
            <a:r>
              <a:rPr lang="nl-NL" sz="2800" dirty="0" smtClean="0">
                <a:latin typeface="Calibri" pitchFamily="34" charset="0"/>
              </a:rPr>
              <a:t> behoort tot de </a:t>
            </a:r>
            <a:r>
              <a:rPr lang="nl-NL" sz="2800" dirty="0" err="1" smtClean="0">
                <a:latin typeface="Calibri" pitchFamily="34" charset="0"/>
              </a:rPr>
              <a:t>haasachtigen</a:t>
            </a:r>
            <a:r>
              <a:rPr lang="nl-NL" sz="2800" dirty="0" smtClean="0">
                <a:latin typeface="Calibri" pitchFamily="34" charset="0"/>
              </a:rPr>
              <a:t>.</a:t>
            </a:r>
          </a:p>
          <a:p>
            <a:pPr marL="360000" indent="-360000"/>
            <a:r>
              <a:rPr lang="nl-NL" sz="2800" dirty="0" smtClean="0">
                <a:latin typeface="Calibri" pitchFamily="34" charset="0"/>
              </a:rPr>
              <a:t>De eerste fossielen van het konijn zijn </a:t>
            </a:r>
          </a:p>
          <a:p>
            <a:pPr marL="360000" indent="-360000">
              <a:buNone/>
            </a:pPr>
            <a:r>
              <a:rPr lang="nl-NL" sz="2800" dirty="0" smtClean="0">
                <a:latin typeface="Calibri" pitchFamily="34" charset="0"/>
              </a:rPr>
              <a:t>	gevonden in Azië en zijn zo’n 40 miljoen jaar oud.</a:t>
            </a:r>
          </a:p>
          <a:p>
            <a:pPr marL="360000" indent="-360000">
              <a:buNone/>
            </a:pPr>
            <a:endParaRPr lang="nl-NL" sz="2800" dirty="0" smtClean="0">
              <a:latin typeface="Calibri" pitchFamily="34" charset="0"/>
            </a:endParaRPr>
          </a:p>
          <a:p>
            <a:pPr marL="360000" indent="-360000"/>
            <a:r>
              <a:rPr lang="nl-NL" sz="2800" b="1" dirty="0" smtClean="0">
                <a:latin typeface="Calibri" pitchFamily="34" charset="0"/>
              </a:rPr>
              <a:t>Cavia</a:t>
            </a:r>
            <a:r>
              <a:rPr lang="nl-NL" sz="2800" dirty="0" smtClean="0">
                <a:latin typeface="Calibri" pitchFamily="34" charset="0"/>
              </a:rPr>
              <a:t> behoort tot de knaagdieren.</a:t>
            </a:r>
          </a:p>
          <a:p>
            <a:pPr marL="360000" indent="-360000"/>
            <a:r>
              <a:rPr lang="nl-NL" sz="2800" dirty="0" smtClean="0">
                <a:latin typeface="Calibri" pitchFamily="34" charset="0"/>
              </a:rPr>
              <a:t>De oudste Zuid-Amerikaanse knaagdieren (</a:t>
            </a:r>
            <a:r>
              <a:rPr lang="nl-NL" sz="2800" dirty="0" err="1" smtClean="0">
                <a:latin typeface="Calibri" pitchFamily="34" charset="0"/>
              </a:rPr>
              <a:t>oligocene</a:t>
            </a:r>
            <a:r>
              <a:rPr lang="nl-NL" sz="2800" dirty="0" smtClean="0">
                <a:latin typeface="Calibri" pitchFamily="34" charset="0"/>
              </a:rPr>
              <a:t>) leefden tussen 40 en 35 miljoen jaren geleden. Gezien hun lichamelijke kenmerken kunnen deze </a:t>
            </a:r>
            <a:r>
              <a:rPr lang="nl-NL" sz="2800" dirty="0" err="1" smtClean="0">
                <a:latin typeface="Calibri" pitchFamily="34" charset="0"/>
              </a:rPr>
              <a:t>oligocene</a:t>
            </a:r>
            <a:r>
              <a:rPr lang="nl-NL" sz="2800" dirty="0" smtClean="0">
                <a:latin typeface="Calibri" pitchFamily="34" charset="0"/>
              </a:rPr>
              <a:t> knaagdieren heel goed de voorouders zijn geweest van de huidige cavia-achtige knaagdieren.</a:t>
            </a:r>
          </a:p>
          <a:p>
            <a:pPr>
              <a:buNone/>
            </a:pPr>
            <a:endParaRPr lang="nl-NL" sz="2800" dirty="0" smtClean="0">
              <a:latin typeface="Calibri" pitchFamily="34" charset="0"/>
            </a:endParaRPr>
          </a:p>
          <a:p>
            <a:pPr>
              <a:buNone/>
            </a:pPr>
            <a:endParaRPr lang="nl-NL" sz="2800" dirty="0" smtClean="0">
              <a:latin typeface="Calibri" pitchFamily="34" charset="0"/>
            </a:endParaRPr>
          </a:p>
          <a:p>
            <a:pPr>
              <a:buNone/>
            </a:pPr>
            <a:endParaRPr lang="nl-NL" sz="2800" dirty="0" smtClean="0">
              <a:latin typeface="Calibri" pitchFamily="34" charset="0"/>
            </a:endParaRPr>
          </a:p>
          <a:p>
            <a:pPr>
              <a:buNone/>
            </a:pP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332656"/>
            <a:ext cx="635531" cy="720000"/>
          </a:xfrm>
          <a:prstGeom prst="rect">
            <a:avLst/>
          </a:prstGeom>
          <a:noFill/>
          <a:ln w="31750" cap="rnd">
            <a:solidFill>
              <a:srgbClr val="688031"/>
            </a:solidFill>
            <a:prstDash val="solid"/>
            <a:round/>
          </a:ln>
        </p:spPr>
      </p:pic>
      <p:pic>
        <p:nvPicPr>
          <p:cNvPr id="8" name="Picture 2" descr="Gerelateerde afbeelding"/>
          <p:cNvPicPr>
            <a:picLocks noChangeAspect="1" noChangeArrowheads="1"/>
          </p:cNvPicPr>
          <p:nvPr/>
        </p:nvPicPr>
        <p:blipFill>
          <a:blip r:embed="rId3" cstate="print"/>
          <a:srcRect l="2470"/>
          <a:stretch>
            <a:fillRect/>
          </a:stretch>
        </p:blipFill>
        <p:spPr bwMode="auto">
          <a:xfrm>
            <a:off x="5940152" y="260648"/>
            <a:ext cx="1734005" cy="900068"/>
          </a:xfrm>
          <a:prstGeom prst="rect">
            <a:avLst/>
          </a:prstGeom>
        </p:spPr>
      </p:pic>
      <p:pic>
        <p:nvPicPr>
          <p:cNvPr id="28674" name="Picture 2" descr="Afbeeldingsresultaat voor oligocene"/>
          <p:cNvPicPr>
            <a:picLocks noChangeAspect="1" noChangeArrowheads="1"/>
          </p:cNvPicPr>
          <p:nvPr/>
        </p:nvPicPr>
        <p:blipFill>
          <a:blip r:embed="rId4" cstate="print"/>
          <a:srcRect/>
          <a:stretch>
            <a:fillRect/>
          </a:stretch>
        </p:blipFill>
        <p:spPr bwMode="auto">
          <a:xfrm>
            <a:off x="7092280" y="2996952"/>
            <a:ext cx="1882153" cy="1693938"/>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764704"/>
            <a:ext cx="5324100" cy="647599"/>
          </a:xfrm>
        </p:spPr>
        <p:txBody>
          <a:bodyPr/>
          <a:lstStyle/>
          <a:p>
            <a:r>
              <a:rPr lang="nl-NL" sz="4800" dirty="0" smtClean="0">
                <a:solidFill>
                  <a:srgbClr val="999999"/>
                </a:solidFill>
                <a:latin typeface="Calibri" pitchFamily="34" charset="0"/>
              </a:rPr>
              <a:t>Domesticatie</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251520" y="1268760"/>
            <a:ext cx="7416824" cy="4964640"/>
          </a:xfrm>
        </p:spPr>
        <p:txBody>
          <a:bodyPr anchor="t"/>
          <a:lstStyle/>
          <a:p>
            <a:pPr>
              <a:buNone/>
            </a:pPr>
            <a:r>
              <a:rPr lang="nl-NL" sz="2800" b="1" dirty="0" smtClean="0">
                <a:latin typeface="Calibri" pitchFamily="34" charset="0"/>
              </a:rPr>
              <a:t>Konijn</a:t>
            </a:r>
          </a:p>
          <a:p>
            <a:pPr marL="360000" indent="-360000"/>
            <a:r>
              <a:rPr lang="nl-NL" sz="2800" dirty="0" smtClean="0">
                <a:latin typeface="Calibri" pitchFamily="34" charset="0"/>
              </a:rPr>
              <a:t>Stamt af van het wilde konijn.</a:t>
            </a:r>
          </a:p>
          <a:p>
            <a:pPr marL="360000" indent="-360000"/>
            <a:r>
              <a:rPr lang="nl-NL" sz="2800" dirty="0" smtClean="0">
                <a:latin typeface="Calibri" pitchFamily="34" charset="0"/>
              </a:rPr>
              <a:t>Romeinen ondernamen de eerste pogingen, van echte domesticatie geen sprake. --&gt; vlees, vacht.</a:t>
            </a:r>
          </a:p>
          <a:p>
            <a:pPr marL="360000" indent="-360000"/>
            <a:r>
              <a:rPr lang="nl-NL" sz="2800" dirty="0" smtClean="0">
                <a:latin typeface="Calibri" pitchFamily="34" charset="0"/>
              </a:rPr>
              <a:t>In middeleeuwse Franse kloosters ligt de grondslag voor de domesticatie van het konijn. Hier de eerste jongen boven de grond geboren. --&gt; vlees.</a:t>
            </a:r>
          </a:p>
          <a:p>
            <a:pPr>
              <a:buNone/>
            </a:pP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pic>
        <p:nvPicPr>
          <p:cNvPr id="27650" name="Picture 2" descr="Afbeeldingsresultaat voor wilde konijn"/>
          <p:cNvPicPr>
            <a:picLocks noChangeAspect="1" noChangeArrowheads="1"/>
          </p:cNvPicPr>
          <p:nvPr/>
        </p:nvPicPr>
        <p:blipFill>
          <a:blip r:embed="rId3" cstate="print"/>
          <a:srcRect/>
          <a:stretch>
            <a:fillRect/>
          </a:stretch>
        </p:blipFill>
        <p:spPr bwMode="auto">
          <a:xfrm>
            <a:off x="6444208" y="4887162"/>
            <a:ext cx="2345837" cy="1759378"/>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764704"/>
            <a:ext cx="5324100" cy="647599"/>
          </a:xfrm>
        </p:spPr>
        <p:txBody>
          <a:bodyPr/>
          <a:lstStyle/>
          <a:p>
            <a:r>
              <a:rPr lang="nl-NL" sz="4800" dirty="0" smtClean="0">
                <a:solidFill>
                  <a:srgbClr val="999999"/>
                </a:solidFill>
                <a:latin typeface="Calibri" pitchFamily="34" charset="0"/>
              </a:rPr>
              <a:t>Domesticatie 2</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251520" y="1484784"/>
            <a:ext cx="7200800" cy="4748616"/>
          </a:xfrm>
        </p:spPr>
        <p:txBody>
          <a:bodyPr anchor="t"/>
          <a:lstStyle/>
          <a:p>
            <a:pPr>
              <a:buNone/>
            </a:pPr>
            <a:r>
              <a:rPr lang="nl-NL" sz="2800" b="1" dirty="0" smtClean="0">
                <a:latin typeface="Calibri" pitchFamily="34" charset="0"/>
              </a:rPr>
              <a:t>Cavia</a:t>
            </a:r>
          </a:p>
          <a:p>
            <a:pPr marL="360000" indent="-360000"/>
            <a:r>
              <a:rPr lang="nl-NL" sz="2800" dirty="0" smtClean="0">
                <a:latin typeface="Calibri" pitchFamily="34" charset="0"/>
              </a:rPr>
              <a:t>Acht soorten wilde cavia's bekend, zes soorten worden genoemd als de voorouders van onze tamme cavia.</a:t>
            </a:r>
          </a:p>
          <a:p>
            <a:pPr marL="360000" indent="-360000"/>
            <a:r>
              <a:rPr lang="nl-NL" sz="2800" dirty="0" smtClean="0">
                <a:latin typeface="Calibri" pitchFamily="34" charset="0"/>
              </a:rPr>
              <a:t>De Inca’s meer dan 3000 jaar geleden de cavia gedomesticeerd. </a:t>
            </a:r>
            <a:r>
              <a:rPr lang="nl-NL" sz="2800" dirty="0" smtClean="0">
                <a:latin typeface="Calibri" pitchFamily="34" charset="0"/>
                <a:sym typeface="Wingdings" pitchFamily="2" charset="2"/>
              </a:rPr>
              <a:t>--&gt; offerdieren en voedsel.</a:t>
            </a:r>
          </a:p>
          <a:p>
            <a:pPr>
              <a:buNone/>
            </a:pPr>
            <a:endParaRPr lang="nl-NL" sz="2800" dirty="0" smtClean="0">
              <a:latin typeface="Calibri" pitchFamily="34" charset="0"/>
            </a:endParaRPr>
          </a:p>
          <a:p>
            <a:pPr>
              <a:buNone/>
            </a:pP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pic>
        <p:nvPicPr>
          <p:cNvPr id="1026" name="Picture 2" descr="Afbeeldingsresultaat voor wilde cavia"/>
          <p:cNvPicPr>
            <a:picLocks noChangeAspect="1" noChangeArrowheads="1"/>
          </p:cNvPicPr>
          <p:nvPr/>
        </p:nvPicPr>
        <p:blipFill>
          <a:blip r:embed="rId3" cstate="print"/>
          <a:srcRect/>
          <a:stretch>
            <a:fillRect/>
          </a:stretch>
        </p:blipFill>
        <p:spPr bwMode="auto">
          <a:xfrm>
            <a:off x="6084168" y="4437112"/>
            <a:ext cx="2903215" cy="2174693"/>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11560" y="1484784"/>
            <a:ext cx="3522300" cy="3240360"/>
          </a:xfrm>
        </p:spPr>
        <p:txBody>
          <a:bodyPr/>
          <a:lstStyle/>
          <a:p>
            <a:r>
              <a:rPr lang="nl-NL" sz="4400" b="0" dirty="0" smtClean="0">
                <a:latin typeface="Calibri" pitchFamily="34" charset="0"/>
              </a:rPr>
              <a:t>Soorten gedrag konijn</a:t>
            </a:r>
            <a:br>
              <a:rPr lang="nl-NL" sz="4400" b="0" dirty="0" smtClean="0">
                <a:latin typeface="Calibri" pitchFamily="34" charset="0"/>
              </a:rPr>
            </a:br>
            <a:r>
              <a:rPr lang="nl-NL" sz="4400" b="0" dirty="0" smtClean="0">
                <a:latin typeface="Calibri" pitchFamily="34" charset="0"/>
              </a:rPr>
              <a:t>&amp;</a:t>
            </a:r>
            <a:br>
              <a:rPr lang="nl-NL" sz="4400" b="0" dirty="0" smtClean="0">
                <a:latin typeface="Calibri" pitchFamily="34" charset="0"/>
              </a:rPr>
            </a:br>
            <a:r>
              <a:rPr lang="nl-NL" sz="4400" b="0" dirty="0" smtClean="0">
                <a:latin typeface="Calibri" pitchFamily="34" charset="0"/>
              </a:rPr>
              <a:t>Zintuigen</a:t>
            </a:r>
            <a:endParaRPr lang="nl-NL" sz="4400" b="0" dirty="0">
              <a:latin typeface="Calibri" pitchFamily="34" charset="0"/>
            </a:endParaRPr>
          </a:p>
        </p:txBody>
      </p:sp>
      <p:sp>
        <p:nvSpPr>
          <p:cNvPr id="11" name="Ondertitel 10"/>
          <p:cNvSpPr>
            <a:spLocks noGrp="1"/>
          </p:cNvSpPr>
          <p:nvPr>
            <p:ph type="subTitle" idx="1"/>
          </p:nvPr>
        </p:nvSpPr>
        <p:spPr>
          <a:xfrm>
            <a:off x="6724950" y="5229200"/>
            <a:ext cx="1906199" cy="805466"/>
          </a:xfrm>
        </p:spPr>
        <p:txBody>
          <a:bodyPr/>
          <a:lstStyle/>
          <a:p>
            <a:pPr algn="l"/>
            <a:r>
              <a:rPr lang="nl-NL" sz="2800" dirty="0" smtClean="0">
                <a:latin typeface="Calibri" pitchFamily="34" charset="0"/>
                <a:hlinkClick r:id="rId2"/>
              </a:rPr>
              <a:t>Meer informatie: </a:t>
            </a:r>
            <a:endParaRPr lang="nl-NL" sz="2800"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3" cstate="print"/>
          <a:srcRect l="2470"/>
          <a:stretch>
            <a:fillRect/>
          </a:stretch>
        </p:blipFill>
        <p:spPr bwMode="auto">
          <a:xfrm>
            <a:off x="5940152" y="260648"/>
            <a:ext cx="1734005" cy="900068"/>
          </a:xfrm>
          <a:prstGeom prst="rect">
            <a:avLst/>
          </a:prstGeom>
        </p:spPr>
      </p:pic>
      <p:pic>
        <p:nvPicPr>
          <p:cNvPr id="50178" name="Picture 2" descr="Afbeeldingsresultaat voor konijn"/>
          <p:cNvPicPr>
            <a:picLocks noChangeAspect="1" noChangeArrowheads="1"/>
          </p:cNvPicPr>
          <p:nvPr/>
        </p:nvPicPr>
        <p:blipFill>
          <a:blip r:embed="rId4" cstate="print"/>
          <a:srcRect/>
          <a:stretch>
            <a:fillRect/>
          </a:stretch>
        </p:blipFill>
        <p:spPr bwMode="auto">
          <a:xfrm>
            <a:off x="5508104" y="1556792"/>
            <a:ext cx="3345432" cy="3111252"/>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251520" y="620688"/>
            <a:ext cx="5324100" cy="1008112"/>
          </a:xfrm>
        </p:spPr>
        <p:txBody>
          <a:bodyPr/>
          <a:lstStyle/>
          <a:p>
            <a:r>
              <a:rPr lang="nl-NL" sz="4800" dirty="0" smtClean="0">
                <a:solidFill>
                  <a:srgbClr val="999999"/>
                </a:solidFill>
                <a:latin typeface="Calibri" pitchFamily="34" charset="0"/>
              </a:rPr>
              <a:t>Natuurlijke leefomgeving</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844824"/>
            <a:ext cx="6912768" cy="4388576"/>
          </a:xfrm>
        </p:spPr>
        <p:txBody>
          <a:bodyPr/>
          <a:lstStyle/>
          <a:p>
            <a:pPr>
              <a:buNone/>
            </a:pPr>
            <a:r>
              <a:rPr lang="nl-NL" sz="2800" b="1" dirty="0" smtClean="0">
                <a:latin typeface="Calibri" pitchFamily="34" charset="0"/>
              </a:rPr>
              <a:t>Konijn </a:t>
            </a:r>
            <a:r>
              <a:rPr lang="nl-NL" sz="2800" dirty="0" smtClean="0">
                <a:latin typeface="Calibri" pitchFamily="34" charset="0"/>
              </a:rPr>
              <a:t>leeft in grote groepen in een uitgebreid gangenstelsel. Het konijnenhol wordt meestal aangelegd in een heuvel of een andere helling, als een duin. Ze wagen zich zelden verder dan 400 meter van het hol af.</a:t>
            </a:r>
          </a:p>
          <a:p>
            <a:pPr>
              <a:buNone/>
            </a:pPr>
            <a:endParaRPr lang="nl-NL" sz="2800" b="1"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pic>
        <p:nvPicPr>
          <p:cNvPr id="26626" name="Picture 2" descr="Afbeeldingsresultaat voor gangenstelsel konijn"/>
          <p:cNvPicPr>
            <a:picLocks noChangeAspect="1" noChangeArrowheads="1"/>
          </p:cNvPicPr>
          <p:nvPr/>
        </p:nvPicPr>
        <p:blipFill>
          <a:blip r:embed="rId3" cstate="print"/>
          <a:srcRect/>
          <a:stretch>
            <a:fillRect/>
          </a:stretch>
        </p:blipFill>
        <p:spPr bwMode="auto">
          <a:xfrm>
            <a:off x="4932040" y="3717032"/>
            <a:ext cx="3808512" cy="2901724"/>
          </a:xfrm>
          <a:prstGeom prst="rect">
            <a:avLst/>
          </a:prstGeom>
          <a:noFill/>
          <a:ln w="28575">
            <a:solidFill>
              <a:srgbClr val="688031"/>
            </a:solid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251520" y="476672"/>
            <a:ext cx="5324100" cy="1008112"/>
          </a:xfrm>
        </p:spPr>
        <p:txBody>
          <a:bodyPr/>
          <a:lstStyle/>
          <a:p>
            <a:r>
              <a:rPr lang="nl-NL" sz="4800" dirty="0" smtClean="0">
                <a:solidFill>
                  <a:srgbClr val="999999"/>
                </a:solidFill>
                <a:latin typeface="Calibri" pitchFamily="34" charset="0"/>
              </a:rPr>
              <a:t>Sociaal gedrag</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484784"/>
            <a:ext cx="7128792" cy="4896544"/>
          </a:xfrm>
        </p:spPr>
        <p:txBody>
          <a:bodyPr/>
          <a:lstStyle/>
          <a:p>
            <a:pPr marL="360000" indent="-360000"/>
            <a:r>
              <a:rPr lang="nl-NL" sz="2800" dirty="0" smtClean="0">
                <a:latin typeface="Calibri" pitchFamily="34" charset="0"/>
              </a:rPr>
              <a:t>lage dichtheden --&gt; paarverband, hoge dichtheden in groepen ± 20 volwassen dieren en hun jongen. </a:t>
            </a:r>
          </a:p>
          <a:p>
            <a:pPr marL="360000" indent="-360000"/>
            <a:r>
              <a:rPr lang="nl-NL" sz="2800" dirty="0" smtClean="0">
                <a:latin typeface="Calibri" pitchFamily="34" charset="0"/>
              </a:rPr>
              <a:t>Binnen groep subgroepjes, bestaande uit één tot vijf mannetjes en één tot zes vrouwtjes.</a:t>
            </a:r>
          </a:p>
          <a:p>
            <a:pPr marL="360000" indent="-360000">
              <a:buNone/>
            </a:pPr>
            <a:r>
              <a:rPr lang="nl-NL" sz="2800" dirty="0" smtClean="0">
                <a:latin typeface="Calibri" pitchFamily="34" charset="0"/>
              </a:rPr>
              <a:t>	- eigen graasplek, die wordt verdedigd.</a:t>
            </a:r>
          </a:p>
          <a:p>
            <a:pPr marL="360000" indent="-360000"/>
            <a:r>
              <a:rPr lang="nl-NL" sz="2800" dirty="0" smtClean="0">
                <a:latin typeface="Calibri" pitchFamily="34" charset="0"/>
              </a:rPr>
              <a:t>Stampen en trommelen met de achterpoten om andere konijnen te waarschuwen.</a:t>
            </a:r>
          </a:p>
          <a:p>
            <a:pPr marL="360000" indent="-360000"/>
            <a:r>
              <a:rPr lang="nl-NL" sz="2800" dirty="0" smtClean="0">
                <a:latin typeface="Calibri" pitchFamily="34" charset="0"/>
              </a:rPr>
              <a:t>Bij schrik kan het dier tegen de grond gaan liggen met de oren plat naar achteren.</a:t>
            </a: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251520" y="476672"/>
            <a:ext cx="5324100" cy="1080120"/>
          </a:xfrm>
        </p:spPr>
        <p:txBody>
          <a:bodyPr/>
          <a:lstStyle/>
          <a:p>
            <a:r>
              <a:rPr lang="nl-NL" sz="4800" dirty="0" smtClean="0">
                <a:solidFill>
                  <a:srgbClr val="999999"/>
                </a:solidFill>
                <a:latin typeface="Calibri" pitchFamily="34" charset="0"/>
              </a:rPr>
              <a:t>Konijnen in gezelschap</a:t>
            </a:r>
            <a:endParaRPr lang="nl-NL" sz="4800" dirty="0">
              <a:solidFill>
                <a:srgbClr val="999999"/>
              </a:solidFill>
              <a:latin typeface="Calibri" pitchFamily="34" charset="0"/>
            </a:endParaRPr>
          </a:p>
        </p:txBody>
      </p:sp>
      <p:sp>
        <p:nvSpPr>
          <p:cNvPr id="9" name="Tijdelijke aanduiding voor tekst 8"/>
          <p:cNvSpPr>
            <a:spLocks noGrp="1"/>
          </p:cNvSpPr>
          <p:nvPr>
            <p:ph type="body" idx="1"/>
          </p:nvPr>
        </p:nvSpPr>
        <p:spPr>
          <a:xfrm>
            <a:off x="395536" y="1484784"/>
            <a:ext cx="7128792" cy="4896544"/>
          </a:xfrm>
        </p:spPr>
        <p:txBody>
          <a:bodyPr/>
          <a:lstStyle/>
          <a:p>
            <a:pPr>
              <a:buNone/>
            </a:pPr>
            <a:r>
              <a:rPr lang="nl-NL" sz="2800" b="1" dirty="0" smtClean="0">
                <a:latin typeface="Calibri" pitchFamily="34" charset="0"/>
              </a:rPr>
              <a:t>Elk konijn moet gezelschap hebben van minstens één ander konijn.</a:t>
            </a:r>
          </a:p>
          <a:p>
            <a:pPr>
              <a:buNone/>
            </a:pPr>
            <a:endParaRPr lang="nl-NL" sz="2800" b="1" dirty="0" smtClean="0">
              <a:latin typeface="Calibri" pitchFamily="34" charset="0"/>
            </a:endParaRPr>
          </a:p>
          <a:p>
            <a:pPr>
              <a:buNone/>
            </a:pPr>
            <a:r>
              <a:rPr lang="nl-NL" sz="2800" i="1" dirty="0" smtClean="0">
                <a:latin typeface="Calibri" pitchFamily="34" charset="0"/>
              </a:rPr>
              <a:t>Goede combinaties:</a:t>
            </a:r>
          </a:p>
          <a:p>
            <a:r>
              <a:rPr lang="nl-NL" sz="2800" dirty="0" smtClean="0">
                <a:latin typeface="Calibri" pitchFamily="34" charset="0"/>
              </a:rPr>
              <a:t>Voedster en een (gecastreerd) mannetje. </a:t>
            </a:r>
          </a:p>
          <a:p>
            <a:r>
              <a:rPr lang="nl-NL" sz="2800" dirty="0" smtClean="0">
                <a:latin typeface="Calibri" pitchFamily="34" charset="0"/>
              </a:rPr>
              <a:t>Twee vrouwtjes.</a:t>
            </a:r>
          </a:p>
          <a:p>
            <a:endParaRPr lang="nl-NL" sz="2800" dirty="0" smtClean="0">
              <a:latin typeface="Calibri" pitchFamily="34" charset="0"/>
            </a:endParaRPr>
          </a:p>
          <a:p>
            <a:pPr>
              <a:buNone/>
            </a:pPr>
            <a:r>
              <a:rPr lang="nl-NL" sz="2800" i="1" dirty="0" smtClean="0">
                <a:latin typeface="Calibri" pitchFamily="34" charset="0"/>
              </a:rPr>
              <a:t>Groep maken:</a:t>
            </a:r>
          </a:p>
          <a:p>
            <a:r>
              <a:rPr lang="nl-NL" sz="2800" dirty="0" smtClean="0">
                <a:latin typeface="Calibri" pitchFamily="34" charset="0"/>
              </a:rPr>
              <a:t>Twee tot vijf voedsters en één tot drie rammelaars. Makkelijkst wanneer de dieren familie van elkaar zijn.</a:t>
            </a:r>
          </a:p>
          <a:p>
            <a:pPr>
              <a:buNone/>
            </a:pPr>
            <a:endParaRPr lang="nl-NL" sz="2800" b="1" dirty="0" smtClean="0">
              <a:latin typeface="Calibri" pitchFamily="34" charset="0"/>
            </a:endParaRPr>
          </a:p>
          <a:p>
            <a:pPr>
              <a:buNone/>
            </a:pPr>
            <a:endParaRPr lang="nl-NL" sz="2800" b="1" dirty="0" smtClean="0">
              <a:latin typeface="Calibri" pitchFamily="34" charset="0"/>
            </a:endParaRPr>
          </a:p>
        </p:txBody>
      </p:sp>
      <p:sp>
        <p:nvSpPr>
          <p:cNvPr id="3" name="Afgeronde rechthoek 2"/>
          <p:cNvSpPr/>
          <p:nvPr/>
        </p:nvSpPr>
        <p:spPr>
          <a:xfrm>
            <a:off x="5652120" y="188640"/>
            <a:ext cx="3240360" cy="10527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nl-NL"/>
          </a:p>
        </p:txBody>
      </p:sp>
      <p:pic>
        <p:nvPicPr>
          <p:cNvPr id="8" name="Picture 2" descr="Gerelateerde afbeelding"/>
          <p:cNvPicPr>
            <a:picLocks noChangeAspect="1" noChangeArrowheads="1"/>
          </p:cNvPicPr>
          <p:nvPr/>
        </p:nvPicPr>
        <p:blipFill>
          <a:blip r:embed="rId2" cstate="print"/>
          <a:srcRect l="2470"/>
          <a:stretch>
            <a:fillRect/>
          </a:stretch>
        </p:blipFill>
        <p:spPr bwMode="auto">
          <a:xfrm>
            <a:off x="5940152" y="260648"/>
            <a:ext cx="1734005" cy="90006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ema4 half gekleurd">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Kantoor">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2374</TotalTime>
  <Words>732</Words>
  <Application>Microsoft Office PowerPoint</Application>
  <PresentationFormat>Diavoorstelling (4:3)</PresentationFormat>
  <Paragraphs>112</Paragraphs>
  <Slides>18</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18</vt:i4>
      </vt:variant>
    </vt:vector>
  </HeadingPairs>
  <TitlesOfParts>
    <vt:vector size="24" baseType="lpstr">
      <vt:lpstr>Arial</vt:lpstr>
      <vt:lpstr>Calibri</vt:lpstr>
      <vt:lpstr>Karla</vt:lpstr>
      <vt:lpstr>Montserrat</vt:lpstr>
      <vt:lpstr>Wingdings</vt:lpstr>
      <vt:lpstr>Thema4 half gekleurd</vt:lpstr>
      <vt:lpstr>Cursus gedrag       </vt:lpstr>
      <vt:lpstr>PowerPoint-presentatie</vt:lpstr>
      <vt:lpstr>Historie</vt:lpstr>
      <vt:lpstr>Domesticatie</vt:lpstr>
      <vt:lpstr>Domesticatie 2</vt:lpstr>
      <vt:lpstr>Soorten gedrag konijn &amp; Zintuigen</vt:lpstr>
      <vt:lpstr>Natuurlijke leefomgeving</vt:lpstr>
      <vt:lpstr>Sociaal gedrag</vt:lpstr>
      <vt:lpstr>Konijnen in gezelschap</vt:lpstr>
      <vt:lpstr>Rangorde </vt:lpstr>
      <vt:lpstr>Territorium gedrag</vt:lpstr>
      <vt:lpstr>Alert gedrag</vt:lpstr>
      <vt:lpstr>Ontspannen konijn</vt:lpstr>
      <vt:lpstr>Abnormaal gedrag</vt:lpstr>
      <vt:lpstr>Soorten gedrag Cavia &amp; Zintuigen</vt:lpstr>
      <vt:lpstr>Sociaal gedrag</vt:lpstr>
      <vt:lpstr>Rangorde </vt:lpstr>
      <vt:lpstr>Abnormaal gedrag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Celeke Harteman</dc:creator>
  <cp:lastModifiedBy>Nikki Pots</cp:lastModifiedBy>
  <cp:revision>167</cp:revision>
  <dcterms:created xsi:type="dcterms:W3CDTF">2017-01-27T13:48:05Z</dcterms:created>
  <dcterms:modified xsi:type="dcterms:W3CDTF">2018-12-07T09:10:44Z</dcterms:modified>
</cp:coreProperties>
</file>